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318" r:id="rId2"/>
    <p:sldId id="370" r:id="rId3"/>
    <p:sldId id="329" r:id="rId4"/>
    <p:sldId id="371" r:id="rId5"/>
    <p:sldId id="372" r:id="rId6"/>
    <p:sldId id="376" r:id="rId7"/>
    <p:sldId id="377" r:id="rId8"/>
    <p:sldId id="373" r:id="rId9"/>
    <p:sldId id="352" r:id="rId10"/>
    <p:sldId id="375" r:id="rId11"/>
    <p:sldId id="355" r:id="rId12"/>
  </p:sldIdLst>
  <p:sldSz cx="12188825" cy="6858000"/>
  <p:notesSz cx="7315200" cy="9601200"/>
  <p:custDataLst>
    <p:tags r:id="rId15"/>
  </p:custDataLst>
  <p:defaultTex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guide id="3" orient="horz" pos="733">
          <p15:clr>
            <a:srgbClr val="A4A3A4"/>
          </p15:clr>
        </p15:guide>
        <p15:guide id="4" orient="horz" pos="3781">
          <p15:clr>
            <a:srgbClr val="A4A3A4"/>
          </p15:clr>
        </p15:guide>
        <p15:guide id="5" pos="307">
          <p15:clr>
            <a:srgbClr val="A4A3A4"/>
          </p15:clr>
        </p15:guide>
        <p15:guide id="6" pos="3766">
          <p15:clr>
            <a:srgbClr val="A4A3A4"/>
          </p15:clr>
        </p15:guide>
        <p15:guide id="7" pos="7371">
          <p15:clr>
            <a:srgbClr val="A4A3A4"/>
          </p15:clr>
        </p15:guide>
        <p15:guide id="8" pos="3912">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024"/>
    <a:srgbClr val="A9889F"/>
    <a:srgbClr val="E3C284"/>
    <a:srgbClr val="92A48B"/>
    <a:srgbClr val="717073"/>
    <a:srgbClr val="D5EFFF"/>
    <a:srgbClr val="00131E"/>
    <a:srgbClr val="D9F1FF"/>
    <a:srgbClr val="D6A300"/>
    <a:srgbClr val="FF67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35" autoAdjust="0"/>
    <p:restoredTop sz="94687" autoAdjust="0"/>
  </p:normalViewPr>
  <p:slideViewPr>
    <p:cSldViewPr snapToGrid="0">
      <p:cViewPr varScale="1">
        <p:scale>
          <a:sx n="73" d="100"/>
          <a:sy n="73" d="100"/>
        </p:scale>
        <p:origin x="1038" y="72"/>
      </p:cViewPr>
      <p:guideLst>
        <p:guide orient="horz"/>
        <p:guide/>
        <p:guide orient="horz" pos="733"/>
        <p:guide orient="horz" pos="3781"/>
        <p:guide pos="307"/>
        <p:guide pos="3766"/>
        <p:guide pos="7371"/>
        <p:guide pos="391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6" d="100"/>
          <a:sy n="96" d="100"/>
        </p:scale>
        <p:origin x="-3558" y="-108"/>
      </p:cViewPr>
      <p:guideLst>
        <p:guide orient="horz" pos="3024"/>
        <p:guide pos="2304"/>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2"/>
            </a:solidFill>
          </c:spPr>
          <c:invertIfNegative val="0"/>
          <c:dPt>
            <c:idx val="0"/>
            <c:invertIfNegative val="0"/>
            <c:bubble3D val="0"/>
            <c:spPr>
              <a:solidFill>
                <a:schemeClr val="bg2">
                  <a:lumMod val="90000"/>
                </a:schemeClr>
              </a:solidFill>
            </c:spPr>
            <c:extLst>
              <c:ext xmlns:c16="http://schemas.microsoft.com/office/drawing/2014/chart" uri="{C3380CC4-5D6E-409C-BE32-E72D297353CC}">
                <c16:uniqueId val="{00000001-C15C-475E-B78F-4D960929169B}"/>
              </c:ext>
            </c:extLst>
          </c:dPt>
          <c:dPt>
            <c:idx val="1"/>
            <c:invertIfNegative val="0"/>
            <c:bubble3D val="0"/>
            <c:spPr>
              <a:solidFill>
                <a:schemeClr val="accent2"/>
              </a:solidFill>
            </c:spPr>
            <c:extLst>
              <c:ext xmlns:c16="http://schemas.microsoft.com/office/drawing/2014/chart" uri="{C3380CC4-5D6E-409C-BE32-E72D297353CC}">
                <c16:uniqueId val="{00000003-C15C-475E-B78F-4D960929169B}"/>
              </c:ext>
            </c:extLst>
          </c:dPt>
          <c:cat>
            <c:strRef>
              <c:f>Sheet1!$A$2:$A$3</c:f>
              <c:strCache>
                <c:ptCount val="2"/>
                <c:pt idx="0">
                  <c:v>Disclosed</c:v>
                </c:pt>
                <c:pt idx="1">
                  <c:v>Undisclosed</c:v>
                </c:pt>
              </c:strCache>
            </c:strRef>
          </c:cat>
          <c:val>
            <c:numRef>
              <c:f>Sheet1!$B$2:$B$3</c:f>
              <c:numCache>
                <c:formatCode>0%</c:formatCode>
                <c:ptCount val="2"/>
                <c:pt idx="0">
                  <c:v>0.25</c:v>
                </c:pt>
                <c:pt idx="1">
                  <c:v>0.48</c:v>
                </c:pt>
              </c:numCache>
            </c:numRef>
          </c:val>
          <c:extLst>
            <c:ext xmlns:c16="http://schemas.microsoft.com/office/drawing/2014/chart" uri="{C3380CC4-5D6E-409C-BE32-E72D297353CC}">
              <c16:uniqueId val="{00000004-C15C-475E-B78F-4D960929169B}"/>
            </c:ext>
          </c:extLst>
        </c:ser>
        <c:dLbls>
          <c:showLegendKey val="0"/>
          <c:showVal val="0"/>
          <c:showCatName val="0"/>
          <c:showSerName val="0"/>
          <c:showPercent val="0"/>
          <c:showBubbleSize val="0"/>
        </c:dLbls>
        <c:gapWidth val="150"/>
        <c:axId val="82519936"/>
        <c:axId val="83791872"/>
      </c:barChart>
      <c:catAx>
        <c:axId val="82519936"/>
        <c:scaling>
          <c:orientation val="minMax"/>
        </c:scaling>
        <c:delete val="0"/>
        <c:axPos val="b"/>
        <c:numFmt formatCode="General" sourceLinked="0"/>
        <c:majorTickMark val="out"/>
        <c:minorTickMark val="none"/>
        <c:tickLblPos val="nextTo"/>
        <c:txPr>
          <a:bodyPr/>
          <a:lstStyle/>
          <a:p>
            <a:pPr>
              <a:defRPr sz="1100"/>
            </a:pPr>
            <a:endParaRPr lang="en-US"/>
          </a:p>
        </c:txPr>
        <c:crossAx val="83791872"/>
        <c:crosses val="autoZero"/>
        <c:auto val="1"/>
        <c:lblAlgn val="ctr"/>
        <c:lblOffset val="100"/>
        <c:noMultiLvlLbl val="0"/>
      </c:catAx>
      <c:valAx>
        <c:axId val="83791872"/>
        <c:scaling>
          <c:orientation val="minMax"/>
        </c:scaling>
        <c:delete val="1"/>
        <c:axPos val="l"/>
        <c:numFmt formatCode="0%" sourceLinked="1"/>
        <c:majorTickMark val="out"/>
        <c:minorTickMark val="none"/>
        <c:tickLblPos val="nextTo"/>
        <c:crossAx val="8251993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Disclosed</c:v>
                </c:pt>
              </c:strCache>
            </c:strRef>
          </c:tx>
          <c:spPr>
            <a:solidFill>
              <a:schemeClr val="bg2">
                <a:lumMod val="90000"/>
              </a:schemeClr>
            </a:solidFill>
          </c:spPr>
          <c:invertIfNegative val="0"/>
          <c:dPt>
            <c:idx val="1"/>
            <c:invertIfNegative val="0"/>
            <c:bubble3D val="0"/>
            <c:extLst>
              <c:ext xmlns:c16="http://schemas.microsoft.com/office/drawing/2014/chart" uri="{C3380CC4-5D6E-409C-BE32-E72D297353CC}">
                <c16:uniqueId val="{00000000-9D0C-4F13-A482-45569F98D395}"/>
              </c:ext>
            </c:extLst>
          </c:dPt>
          <c:cat>
            <c:strRef>
              <c:f>Sheet1!$A$2:$A$3</c:f>
              <c:strCache>
                <c:ptCount val="2"/>
                <c:pt idx="0">
                  <c:v>Pick Rate - RO</c:v>
                </c:pt>
                <c:pt idx="1">
                  <c:v>Pick Rate - R14</c:v>
                </c:pt>
              </c:strCache>
            </c:strRef>
          </c:cat>
          <c:val>
            <c:numRef>
              <c:f>Sheet1!$B$2:$B$3</c:f>
              <c:numCache>
                <c:formatCode>_(* #,##0.00_);_(* \(#,##0.00\);_(* "-"??_);_(@_)</c:formatCode>
                <c:ptCount val="2"/>
                <c:pt idx="0">
                  <c:v>2.1</c:v>
                </c:pt>
                <c:pt idx="1">
                  <c:v>2.2000000000000002</c:v>
                </c:pt>
              </c:numCache>
            </c:numRef>
          </c:val>
          <c:extLst>
            <c:ext xmlns:c16="http://schemas.microsoft.com/office/drawing/2014/chart" uri="{C3380CC4-5D6E-409C-BE32-E72D297353CC}">
              <c16:uniqueId val="{00000001-9D0C-4F13-A482-45569F98D395}"/>
            </c:ext>
          </c:extLst>
        </c:ser>
        <c:ser>
          <c:idx val="1"/>
          <c:order val="1"/>
          <c:tx>
            <c:strRef>
              <c:f>Sheet1!$C$1</c:f>
              <c:strCache>
                <c:ptCount val="1"/>
                <c:pt idx="0">
                  <c:v>Undisclosed</c:v>
                </c:pt>
              </c:strCache>
            </c:strRef>
          </c:tx>
          <c:invertIfNegative val="0"/>
          <c:cat>
            <c:strRef>
              <c:f>Sheet1!$A$2:$A$3</c:f>
              <c:strCache>
                <c:ptCount val="2"/>
                <c:pt idx="0">
                  <c:v>Pick Rate - RO</c:v>
                </c:pt>
                <c:pt idx="1">
                  <c:v>Pick Rate - R14</c:v>
                </c:pt>
              </c:strCache>
            </c:strRef>
          </c:cat>
          <c:val>
            <c:numRef>
              <c:f>Sheet1!$C$2:$C$3</c:f>
              <c:numCache>
                <c:formatCode>_(* #,##0.00_);_(* \(#,##0.00\);_(* "-"??_);_(@_)</c:formatCode>
                <c:ptCount val="2"/>
                <c:pt idx="0">
                  <c:v>2</c:v>
                </c:pt>
                <c:pt idx="1">
                  <c:v>2.15</c:v>
                </c:pt>
              </c:numCache>
            </c:numRef>
          </c:val>
          <c:extLst>
            <c:ext xmlns:c16="http://schemas.microsoft.com/office/drawing/2014/chart" uri="{C3380CC4-5D6E-409C-BE32-E72D297353CC}">
              <c16:uniqueId val="{00000002-9D0C-4F13-A482-45569F98D395}"/>
            </c:ext>
          </c:extLst>
        </c:ser>
        <c:dLbls>
          <c:showLegendKey val="0"/>
          <c:showVal val="0"/>
          <c:showCatName val="0"/>
          <c:showSerName val="0"/>
          <c:showPercent val="0"/>
          <c:showBubbleSize val="0"/>
        </c:dLbls>
        <c:gapWidth val="150"/>
        <c:axId val="90014464"/>
        <c:axId val="90017152"/>
      </c:barChart>
      <c:catAx>
        <c:axId val="90014464"/>
        <c:scaling>
          <c:orientation val="minMax"/>
        </c:scaling>
        <c:delete val="0"/>
        <c:axPos val="b"/>
        <c:numFmt formatCode="General" sourceLinked="0"/>
        <c:majorTickMark val="out"/>
        <c:minorTickMark val="none"/>
        <c:tickLblPos val="nextTo"/>
        <c:txPr>
          <a:bodyPr/>
          <a:lstStyle/>
          <a:p>
            <a:pPr>
              <a:defRPr sz="1100"/>
            </a:pPr>
            <a:endParaRPr lang="en-US"/>
          </a:p>
        </c:txPr>
        <c:crossAx val="90017152"/>
        <c:crosses val="autoZero"/>
        <c:auto val="1"/>
        <c:lblAlgn val="ctr"/>
        <c:lblOffset val="100"/>
        <c:noMultiLvlLbl val="0"/>
      </c:catAx>
      <c:valAx>
        <c:axId val="90017152"/>
        <c:scaling>
          <c:orientation val="minMax"/>
          <c:min val="1"/>
        </c:scaling>
        <c:delete val="0"/>
        <c:axPos val="l"/>
        <c:numFmt formatCode="_(* #,##0_);_(* \(#,##0\);_(* &quot;-&quot;_);_(@_)" sourceLinked="0"/>
        <c:majorTickMark val="out"/>
        <c:minorTickMark val="none"/>
        <c:tickLblPos val="nextTo"/>
        <c:txPr>
          <a:bodyPr/>
          <a:lstStyle/>
          <a:p>
            <a:pPr>
              <a:defRPr sz="800"/>
            </a:pPr>
            <a:endParaRPr lang="en-US"/>
          </a:p>
        </c:txPr>
        <c:crossAx val="90014464"/>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2"/>
            </a:solidFill>
          </c:spPr>
          <c:invertIfNegative val="0"/>
          <c:dPt>
            <c:idx val="0"/>
            <c:invertIfNegative val="0"/>
            <c:bubble3D val="0"/>
            <c:spPr>
              <a:solidFill>
                <a:schemeClr val="bg2">
                  <a:lumMod val="90000"/>
                </a:schemeClr>
              </a:solidFill>
            </c:spPr>
            <c:extLst>
              <c:ext xmlns:c16="http://schemas.microsoft.com/office/drawing/2014/chart" uri="{C3380CC4-5D6E-409C-BE32-E72D297353CC}">
                <c16:uniqueId val="{00000001-A689-42B3-89B8-31CC25A5A02A}"/>
              </c:ext>
            </c:extLst>
          </c:dPt>
          <c:dPt>
            <c:idx val="1"/>
            <c:invertIfNegative val="0"/>
            <c:bubble3D val="0"/>
            <c:spPr>
              <a:solidFill>
                <a:schemeClr val="accent2"/>
              </a:solidFill>
            </c:spPr>
            <c:extLst>
              <c:ext xmlns:c16="http://schemas.microsoft.com/office/drawing/2014/chart" uri="{C3380CC4-5D6E-409C-BE32-E72D297353CC}">
                <c16:uniqueId val="{00000003-A689-42B3-89B8-31CC25A5A02A}"/>
              </c:ext>
            </c:extLst>
          </c:dPt>
          <c:cat>
            <c:strRef>
              <c:f>Sheet1!$A$2:$A$3</c:f>
              <c:strCache>
                <c:ptCount val="2"/>
                <c:pt idx="0">
                  <c:v>Disclosed</c:v>
                </c:pt>
                <c:pt idx="1">
                  <c:v>Undisclosed</c:v>
                </c:pt>
              </c:strCache>
            </c:strRef>
          </c:cat>
          <c:val>
            <c:numRef>
              <c:f>Sheet1!$B$2:$B$3</c:f>
              <c:numCache>
                <c:formatCode>0%</c:formatCode>
                <c:ptCount val="2"/>
                <c:pt idx="0">
                  <c:v>0.6</c:v>
                </c:pt>
                <c:pt idx="1">
                  <c:v>1</c:v>
                </c:pt>
              </c:numCache>
            </c:numRef>
          </c:val>
          <c:extLst>
            <c:ext xmlns:c16="http://schemas.microsoft.com/office/drawing/2014/chart" uri="{C3380CC4-5D6E-409C-BE32-E72D297353CC}">
              <c16:uniqueId val="{00000004-A689-42B3-89B8-31CC25A5A02A}"/>
            </c:ext>
          </c:extLst>
        </c:ser>
        <c:dLbls>
          <c:showLegendKey val="0"/>
          <c:showVal val="0"/>
          <c:showCatName val="0"/>
          <c:showSerName val="0"/>
          <c:showPercent val="0"/>
          <c:showBubbleSize val="0"/>
        </c:dLbls>
        <c:gapWidth val="150"/>
        <c:axId val="90803584"/>
        <c:axId val="90837760"/>
      </c:barChart>
      <c:catAx>
        <c:axId val="90803584"/>
        <c:scaling>
          <c:orientation val="minMax"/>
        </c:scaling>
        <c:delete val="0"/>
        <c:axPos val="b"/>
        <c:numFmt formatCode="General" sourceLinked="0"/>
        <c:majorTickMark val="out"/>
        <c:minorTickMark val="none"/>
        <c:tickLblPos val="nextTo"/>
        <c:txPr>
          <a:bodyPr/>
          <a:lstStyle/>
          <a:p>
            <a:pPr>
              <a:defRPr sz="1100"/>
            </a:pPr>
            <a:endParaRPr lang="en-US"/>
          </a:p>
        </c:txPr>
        <c:crossAx val="90837760"/>
        <c:crosses val="autoZero"/>
        <c:auto val="1"/>
        <c:lblAlgn val="ctr"/>
        <c:lblOffset val="100"/>
        <c:noMultiLvlLbl val="0"/>
      </c:catAx>
      <c:valAx>
        <c:axId val="90837760"/>
        <c:scaling>
          <c:orientation val="minMax"/>
          <c:max val="1.5"/>
        </c:scaling>
        <c:delete val="0"/>
        <c:axPos val="l"/>
        <c:numFmt formatCode="#,##0.00" sourceLinked="0"/>
        <c:majorTickMark val="out"/>
        <c:minorTickMark val="none"/>
        <c:tickLblPos val="nextTo"/>
        <c:txPr>
          <a:bodyPr/>
          <a:lstStyle/>
          <a:p>
            <a:pPr>
              <a:defRPr sz="800"/>
            </a:pPr>
            <a:endParaRPr lang="en-US"/>
          </a:p>
        </c:txPr>
        <c:crossAx val="90803584"/>
        <c:crosses val="autoZero"/>
        <c:crossBetween val="between"/>
        <c:majorUnit val="0.3"/>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0.28191</cdr:x>
      <cdr:y>0.35751</cdr:y>
    </cdr:from>
    <cdr:to>
      <cdr:x>0.72719</cdr:x>
      <cdr:y>0.5924</cdr:y>
    </cdr:to>
    <cdr:sp macro="" textlink="">
      <cdr:nvSpPr>
        <cdr:cNvPr id="4" name="Freeform 3"/>
        <cdr:cNvSpPr/>
      </cdr:nvSpPr>
      <cdr:spPr>
        <a:xfrm xmlns:a="http://schemas.openxmlformats.org/drawingml/2006/main">
          <a:off x="696098" y="563318"/>
          <a:ext cx="1099502" cy="370114"/>
        </a:xfrm>
        <a:custGeom xmlns:a="http://schemas.openxmlformats.org/drawingml/2006/main">
          <a:avLst/>
          <a:gdLst>
            <a:gd name="connsiteX0" fmla="*/ 1066800 w 1066800"/>
            <a:gd name="connsiteY0" fmla="*/ 152400 h 370114"/>
            <a:gd name="connsiteX1" fmla="*/ 1066800 w 1066800"/>
            <a:gd name="connsiteY1" fmla="*/ 0 h 370114"/>
            <a:gd name="connsiteX2" fmla="*/ 0 w 1066800"/>
            <a:gd name="connsiteY2" fmla="*/ 0 h 370114"/>
            <a:gd name="connsiteX3" fmla="*/ 10886 w 1066800"/>
            <a:gd name="connsiteY3" fmla="*/ 370114 h 370114"/>
          </a:gdLst>
          <a:ahLst/>
          <a:cxnLst>
            <a:cxn ang="0">
              <a:pos x="connsiteX0" y="connsiteY0"/>
            </a:cxn>
            <a:cxn ang="0">
              <a:pos x="connsiteX1" y="connsiteY1"/>
            </a:cxn>
            <a:cxn ang="0">
              <a:pos x="connsiteX2" y="connsiteY2"/>
            </a:cxn>
            <a:cxn ang="0">
              <a:pos x="connsiteX3" y="connsiteY3"/>
            </a:cxn>
          </a:cxnLst>
          <a:rect l="l" t="t" r="r" b="b"/>
          <a:pathLst>
            <a:path w="1066800" h="370114">
              <a:moveTo>
                <a:pt x="1066800" y="152400"/>
              </a:moveTo>
              <a:lnTo>
                <a:pt x="1066800" y="0"/>
              </a:lnTo>
              <a:lnTo>
                <a:pt x="0" y="0"/>
              </a:lnTo>
              <a:lnTo>
                <a:pt x="10886" y="370114"/>
              </a:lnTo>
            </a:path>
          </a:pathLst>
        </a:custGeom>
        <a:noFill xmlns:a="http://schemas.openxmlformats.org/drawingml/2006/main"/>
        <a:ln xmlns:a="http://schemas.openxmlformats.org/drawingml/2006/main" w="6350">
          <a:solidFill>
            <a:schemeClr val="tx1"/>
          </a:solidFill>
          <a:headEnd type="none" w="med" len="med"/>
          <a:tailEnd type="arrow"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0.33682</cdr:x>
      <cdr:y>0.20435</cdr:y>
    </cdr:from>
    <cdr:to>
      <cdr:x>0.73799</cdr:x>
      <cdr:y>0.41968</cdr:y>
    </cdr:to>
    <cdr:sp macro="" textlink="">
      <cdr:nvSpPr>
        <cdr:cNvPr id="4" name="Freeform 3"/>
        <cdr:cNvSpPr/>
      </cdr:nvSpPr>
      <cdr:spPr>
        <a:xfrm xmlns:a="http://schemas.openxmlformats.org/drawingml/2006/main">
          <a:off x="831678" y="321991"/>
          <a:ext cx="990600" cy="339297"/>
        </a:xfrm>
        <a:custGeom xmlns:a="http://schemas.openxmlformats.org/drawingml/2006/main">
          <a:avLst/>
          <a:gdLst>
            <a:gd name="connsiteX0" fmla="*/ 1066800 w 1066800"/>
            <a:gd name="connsiteY0" fmla="*/ 152400 h 370114"/>
            <a:gd name="connsiteX1" fmla="*/ 1066800 w 1066800"/>
            <a:gd name="connsiteY1" fmla="*/ 0 h 370114"/>
            <a:gd name="connsiteX2" fmla="*/ 0 w 1066800"/>
            <a:gd name="connsiteY2" fmla="*/ 0 h 370114"/>
            <a:gd name="connsiteX3" fmla="*/ 10886 w 1066800"/>
            <a:gd name="connsiteY3" fmla="*/ 370114 h 370114"/>
          </a:gdLst>
          <a:ahLst/>
          <a:cxnLst>
            <a:cxn ang="0">
              <a:pos x="connsiteX0" y="connsiteY0"/>
            </a:cxn>
            <a:cxn ang="0">
              <a:pos x="connsiteX1" y="connsiteY1"/>
            </a:cxn>
            <a:cxn ang="0">
              <a:pos x="connsiteX2" y="connsiteY2"/>
            </a:cxn>
            <a:cxn ang="0">
              <a:pos x="connsiteX3" y="connsiteY3"/>
            </a:cxn>
          </a:cxnLst>
          <a:rect l="l" t="t" r="r" b="b"/>
          <a:pathLst>
            <a:path w="1066800" h="370114">
              <a:moveTo>
                <a:pt x="1066800" y="152400"/>
              </a:moveTo>
              <a:lnTo>
                <a:pt x="1066800" y="0"/>
              </a:lnTo>
              <a:lnTo>
                <a:pt x="0" y="0"/>
              </a:lnTo>
              <a:lnTo>
                <a:pt x="10886" y="370114"/>
              </a:lnTo>
            </a:path>
          </a:pathLst>
        </a:custGeom>
        <a:noFill xmlns:a="http://schemas.openxmlformats.org/drawingml/2006/main"/>
        <a:ln xmlns:a="http://schemas.openxmlformats.org/drawingml/2006/main" w="6350">
          <a:solidFill>
            <a:schemeClr val="tx1"/>
          </a:solidFill>
          <a:headEnd type="none" w="med" len="med"/>
          <a:tailEnd type="arrow"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a:defRPr sz="1300">
                <a:solidFill>
                  <a:srgbClr val="616365"/>
                </a:solidFill>
              </a:defRPr>
            </a:lvl1pPr>
          </a:lstStyle>
          <a:p>
            <a:endParaRPr lang="en-US" dirty="0">
              <a:solidFill>
                <a:schemeClr val="tx1"/>
              </a:solidFill>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solidFill>
                  <a:srgbClr val="616365"/>
                </a:solidFill>
              </a:defRPr>
            </a:lvl1pPr>
          </a:lstStyle>
          <a:p>
            <a:fld id="{70985A4A-D9F2-4930-B079-7345E092D33C}" type="datetime1">
              <a:rPr lang="en-US">
                <a:solidFill>
                  <a:schemeClr val="tx1"/>
                </a:solidFill>
              </a:rPr>
              <a:pPr/>
              <a:t>3/27/2019</a:t>
            </a:fld>
            <a:endParaRPr lang="en-US" dirty="0">
              <a:solidFill>
                <a:schemeClr val="tx1"/>
              </a:solidFill>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solidFill>
                  <a:srgbClr val="616365"/>
                </a:solidFill>
              </a:defRPr>
            </a:lvl1pPr>
          </a:lstStyle>
          <a:p>
            <a:fld id="{9F9F9540-96BF-4884-A81D-635DB8BCCC63}" type="slidenum">
              <a:rPr lang="en-US">
                <a:solidFill>
                  <a:schemeClr val="tx1"/>
                </a:solidFill>
              </a:rPr>
              <a:pPr/>
              <a:t>‹#›</a:t>
            </a:fld>
            <a:endParaRPr lang="en-US" dirty="0">
              <a:solidFill>
                <a:schemeClr val="tx1"/>
              </a:solidFill>
            </a:endParaRPr>
          </a:p>
        </p:txBody>
      </p:sp>
      <p:sp>
        <p:nvSpPr>
          <p:cNvPr id="6"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Tree>
    <p:extLst>
      <p:ext uri="{BB962C8B-B14F-4D97-AF65-F5344CB8AC3E}">
        <p14:creationId xmlns:p14="http://schemas.microsoft.com/office/powerpoint/2010/main" val="23620168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12813" y="455613"/>
            <a:ext cx="5489575" cy="3089275"/>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dirty="0" smtClean="0"/>
          </a:p>
        </p:txBody>
      </p:sp>
      <p:sp>
        <p:nvSpPr>
          <p:cNvPr id="9" name="Notes Placeholder 8"/>
          <p:cNvSpPr>
            <a:spLocks noGrp="1"/>
          </p:cNvSpPr>
          <p:nvPr>
            <p:ph type="body" sz="quarter" idx="3"/>
          </p:nvPr>
        </p:nvSpPr>
        <p:spPr>
          <a:xfrm>
            <a:off x="731520" y="3678663"/>
            <a:ext cx="5852160" cy="5362468"/>
          </a:xfrm>
          <a:prstGeom prst="rect">
            <a:avLst/>
          </a:prstGeom>
        </p:spPr>
        <p:txBody>
          <a:bodyPr vert="horz" lIns="96661" tIns="48331" rIns="96661" bIns="4833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txBox="1">
            <a:spLocks/>
          </p:cNvSpPr>
          <p:nvPr/>
        </p:nvSpPr>
        <p:spPr>
          <a:xfrm>
            <a:off x="6194574" y="9223281"/>
            <a:ext cx="1046298" cy="284323"/>
          </a:xfrm>
          <a:prstGeom prst="rect">
            <a:avLst/>
          </a:prstGeom>
        </p:spPr>
        <p:txBody>
          <a:bodyPr vert="horz" wrap="square" lIns="96661" tIns="48331" rIns="96661" bIns="48331" numCol="1" anchor="b" anchorCtr="0" compatLnSpc="1">
            <a:prstTxWarp prst="textNoShape">
              <a:avLst/>
            </a:prstTxWarp>
          </a:bodyPr>
          <a:lstStyle>
            <a:defPPr>
              <a:defRPr lang="en-US"/>
            </a:defPPr>
            <a:lvl1pPr algn="r" defTabSz="457200" rtl="0" fontAlgn="base">
              <a:spcBef>
                <a:spcPct val="0"/>
              </a:spcBef>
              <a:spcAft>
                <a:spcPct val="0"/>
              </a:spcAft>
              <a:defRPr sz="900"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fld id="{3E66DD58-06CA-4B76-8068-76D0CA771BEA}" type="slidenum">
              <a:rPr lang="en-US" smtClean="0"/>
              <a:pPr/>
              <a:t>‹#›</a:t>
            </a:fld>
            <a:endParaRPr lang="en-US" dirty="0"/>
          </a:p>
        </p:txBody>
      </p:sp>
    </p:spTree>
    <p:extLst>
      <p:ext uri="{BB962C8B-B14F-4D97-AF65-F5344CB8AC3E}">
        <p14:creationId xmlns:p14="http://schemas.microsoft.com/office/powerpoint/2010/main" val="711600373"/>
      </p:ext>
    </p:extLst>
  </p:cSld>
  <p:clrMap bg1="lt1" tx1="dk1" bg2="lt2" tx2="dk2" accent1="accent1" accent2="accent2" accent3="accent3" accent4="accent4" accent5="accent5" accent6="accent6" hlink="hlink" folHlink="folHlink"/>
  <p:hf hdr="0" ftr="0" dt="0"/>
  <p:notesStyle>
    <a:lvl1pPr marL="152400" indent="-152400" algn="l" defTabSz="457200" rtl="0" eaLnBrk="0" fontAlgn="base" hangingPunct="0">
      <a:lnSpc>
        <a:spcPct val="95000"/>
      </a:lnSpc>
      <a:spcBef>
        <a:spcPts val="1200"/>
      </a:spcBef>
      <a:spcAft>
        <a:spcPct val="0"/>
      </a:spcAft>
      <a:buClr>
        <a:schemeClr val="accent5"/>
      </a:buClr>
      <a:buFont typeface="Wingdings 2" panose="05020102010507070707" pitchFamily="18" charset="2"/>
      <a:buChar char=""/>
      <a:defRPr kumimoji="0" lang="en-US" sz="1200" b="0" i="0" u="none" strike="noStrike" kern="1200" cap="none" spc="0" normalizeH="0" baseline="0" noProof="0" dirty="0" smtClean="0">
        <a:ln>
          <a:noFill/>
        </a:ln>
        <a:solidFill>
          <a:schemeClr val="tx1">
            <a:lumMod val="50000"/>
          </a:schemeClr>
        </a:solidFill>
        <a:effectLst/>
        <a:uLnTx/>
        <a:uFillTx/>
        <a:latin typeface="+mn-lt"/>
        <a:ea typeface="+mn-ea"/>
        <a:cs typeface="Arial" pitchFamily="34" charset="0"/>
      </a:defRPr>
    </a:lvl1pPr>
    <a:lvl2pPr marL="385763" indent="-157163" algn="l" defTabSz="457200" rtl="0" eaLnBrk="0" fontAlgn="base" hangingPunct="0">
      <a:lnSpc>
        <a:spcPct val="95000"/>
      </a:lnSpc>
      <a:spcBef>
        <a:spcPts val="600"/>
      </a:spcBef>
      <a:spcAft>
        <a:spcPct val="0"/>
      </a:spcAft>
      <a:buClr>
        <a:schemeClr val="accent5"/>
      </a:buClr>
      <a:buFont typeface="Calibri" pitchFamily="34" charset="0"/>
      <a:buChar char="–"/>
      <a:defRPr kumimoji="0" lang="en-US" sz="1200" b="0" i="0" u="none" strike="noStrike" kern="1200" cap="none" spc="0" normalizeH="0" baseline="0" noProof="0" dirty="0" smtClean="0">
        <a:ln>
          <a:noFill/>
        </a:ln>
        <a:solidFill>
          <a:schemeClr val="tx1">
            <a:lumMod val="50000"/>
          </a:schemeClr>
        </a:solidFill>
        <a:effectLst/>
        <a:uLnTx/>
        <a:uFillTx/>
        <a:latin typeface="+mn-lt"/>
        <a:ea typeface="+mn-ea"/>
        <a:cs typeface="Arial" pitchFamily="34" charset="0"/>
      </a:defRPr>
    </a:lvl2pPr>
    <a:lvl3pPr marL="628650" indent="-128588" algn="l" defTabSz="457200" rtl="0" eaLnBrk="0" fontAlgn="base" hangingPunct="0">
      <a:lnSpc>
        <a:spcPct val="95000"/>
      </a:lnSpc>
      <a:spcBef>
        <a:spcPts val="300"/>
      </a:spcBef>
      <a:spcAft>
        <a:spcPct val="0"/>
      </a:spcAft>
      <a:buClr>
        <a:schemeClr val="accent5"/>
      </a:buClr>
      <a:buFont typeface="Wingdings 2" panose="05020102010507070707" pitchFamily="18" charset="2"/>
      <a:buChar char=""/>
      <a:defRPr kumimoji="0" lang="en-US" sz="1100" b="0" i="0" u="none" strike="noStrike" kern="1200" cap="none" spc="0" normalizeH="0" baseline="0" noProof="0" dirty="0" smtClean="0">
        <a:ln>
          <a:noFill/>
        </a:ln>
        <a:solidFill>
          <a:schemeClr val="tx1">
            <a:lumMod val="50000"/>
          </a:schemeClr>
        </a:solidFill>
        <a:effectLst/>
        <a:uLnTx/>
        <a:uFillTx/>
        <a:latin typeface="+mn-lt"/>
        <a:ea typeface="+mn-ea"/>
        <a:cs typeface="Arial" pitchFamily="34" charset="0"/>
      </a:defRPr>
    </a:lvl3pPr>
    <a:lvl4pPr marL="876300" indent="-133350" algn="l" defTabSz="457200" rtl="0" eaLnBrk="0" fontAlgn="base" hangingPunct="0">
      <a:lnSpc>
        <a:spcPct val="95000"/>
      </a:lnSpc>
      <a:spcBef>
        <a:spcPts val="200"/>
      </a:spcBef>
      <a:spcAft>
        <a:spcPct val="0"/>
      </a:spcAft>
      <a:buClr>
        <a:schemeClr val="accent5"/>
      </a:buClr>
      <a:buFont typeface="Calibri" pitchFamily="34" charset="0"/>
      <a:buChar char="–"/>
      <a:defRPr kumimoji="0" lang="en-US" sz="1100" b="0" i="0" u="none" strike="noStrike" kern="1200" cap="none" spc="0" normalizeH="0" baseline="0" noProof="0" dirty="0" smtClean="0">
        <a:ln>
          <a:noFill/>
        </a:ln>
        <a:solidFill>
          <a:schemeClr val="tx1">
            <a:lumMod val="50000"/>
          </a:schemeClr>
        </a:solidFill>
        <a:effectLst/>
        <a:uLnTx/>
        <a:uFillTx/>
        <a:latin typeface="+mn-lt"/>
        <a:ea typeface="+mn-ea"/>
        <a:cs typeface="Arial" pitchFamily="34" charset="0"/>
      </a:defRPr>
    </a:lvl4pPr>
    <a:lvl5pPr marL="1109663" indent="-138113" algn="l" defTabSz="457200" rtl="0" eaLnBrk="0" fontAlgn="base" hangingPunct="0">
      <a:lnSpc>
        <a:spcPct val="95000"/>
      </a:lnSpc>
      <a:spcBef>
        <a:spcPts val="100"/>
      </a:spcBef>
      <a:spcAft>
        <a:spcPct val="0"/>
      </a:spcAft>
      <a:buClr>
        <a:schemeClr val="accent5"/>
      </a:buClr>
      <a:buFont typeface="Wingdings 2" panose="05020102010507070707" pitchFamily="18" charset="2"/>
      <a:buChar char=""/>
      <a:defRPr kumimoji="0" lang="en-US" sz="1100" b="0" i="0" u="none" strike="noStrike" kern="1200" cap="none" spc="0" normalizeH="0" baseline="0" noProof="0" dirty="0" smtClean="0">
        <a:ln>
          <a:noFill/>
        </a:ln>
        <a:solidFill>
          <a:schemeClr val="tx1">
            <a:lumMod val="50000"/>
          </a:schemeClr>
        </a:solidFill>
        <a:effectLst/>
        <a:uLnTx/>
        <a:uFillTx/>
        <a:latin typeface="+mn-lt"/>
        <a:ea typeface="+mn-ea"/>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912813" y="455613"/>
            <a:ext cx="5489575" cy="3089275"/>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132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455613"/>
            <a:ext cx="5489575" cy="30892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0298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912813" y="455613"/>
            <a:ext cx="5489575" cy="3089275"/>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545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912813" y="455613"/>
            <a:ext cx="5489575" cy="3089275"/>
          </a:xfrm>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6388" name="Slide Number Placeholder 3"/>
          <p:cNvSpPr>
            <a:spLocks noGrp="1"/>
          </p:cNvSpPr>
          <p:nvPr>
            <p:ph type="sldNum" sz="quarter" idx="5"/>
          </p:nvPr>
        </p:nvSpPr>
        <p:spPr>
          <a:xfrm>
            <a:off x="4143588" y="9119473"/>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4" tIns="47427" rIns="94854" bIns="47427"/>
          <a:lstStyle>
            <a:lvl1pPr>
              <a:defRPr>
                <a:solidFill>
                  <a:schemeClr val="tx1"/>
                </a:solidFill>
                <a:latin typeface="Arial" panose="020B0604020202020204" pitchFamily="34" charset="0"/>
              </a:defRPr>
            </a:lvl1pPr>
            <a:lvl2pPr marL="770686" indent="-296417">
              <a:defRPr>
                <a:solidFill>
                  <a:schemeClr val="tx1"/>
                </a:solidFill>
                <a:latin typeface="Arial" panose="020B0604020202020204" pitchFamily="34" charset="0"/>
              </a:defRPr>
            </a:lvl2pPr>
            <a:lvl3pPr marL="1185671" indent="-237134">
              <a:defRPr>
                <a:solidFill>
                  <a:schemeClr val="tx1"/>
                </a:solidFill>
                <a:latin typeface="Arial" panose="020B0604020202020204" pitchFamily="34" charset="0"/>
              </a:defRPr>
            </a:lvl3pPr>
            <a:lvl4pPr marL="1659939" indent="-237134">
              <a:defRPr>
                <a:solidFill>
                  <a:schemeClr val="tx1"/>
                </a:solidFill>
                <a:latin typeface="Arial" panose="020B0604020202020204" pitchFamily="34" charset="0"/>
              </a:defRPr>
            </a:lvl4pPr>
            <a:lvl5pPr marL="2134208" indent="-237134">
              <a:defRPr>
                <a:solidFill>
                  <a:schemeClr val="tx1"/>
                </a:solidFill>
                <a:latin typeface="Arial" panose="020B0604020202020204" pitchFamily="34" charset="0"/>
              </a:defRPr>
            </a:lvl5pPr>
            <a:lvl6pPr marL="2608476" indent="-237134" eaLnBrk="0" fontAlgn="base" hangingPunct="0">
              <a:spcBef>
                <a:spcPct val="0"/>
              </a:spcBef>
              <a:spcAft>
                <a:spcPct val="0"/>
              </a:spcAft>
              <a:defRPr>
                <a:solidFill>
                  <a:schemeClr val="tx1"/>
                </a:solidFill>
                <a:latin typeface="Arial" panose="020B0604020202020204" pitchFamily="34" charset="0"/>
              </a:defRPr>
            </a:lvl6pPr>
            <a:lvl7pPr marL="3082744" indent="-237134" eaLnBrk="0" fontAlgn="base" hangingPunct="0">
              <a:spcBef>
                <a:spcPct val="0"/>
              </a:spcBef>
              <a:spcAft>
                <a:spcPct val="0"/>
              </a:spcAft>
              <a:defRPr>
                <a:solidFill>
                  <a:schemeClr val="tx1"/>
                </a:solidFill>
                <a:latin typeface="Arial" panose="020B0604020202020204" pitchFamily="34" charset="0"/>
              </a:defRPr>
            </a:lvl7pPr>
            <a:lvl8pPr marL="3557013" indent="-237134" eaLnBrk="0" fontAlgn="base" hangingPunct="0">
              <a:spcBef>
                <a:spcPct val="0"/>
              </a:spcBef>
              <a:spcAft>
                <a:spcPct val="0"/>
              </a:spcAft>
              <a:defRPr>
                <a:solidFill>
                  <a:schemeClr val="tx1"/>
                </a:solidFill>
                <a:latin typeface="Arial" panose="020B0604020202020204" pitchFamily="34" charset="0"/>
              </a:defRPr>
            </a:lvl8pPr>
            <a:lvl9pPr marL="4031280" indent="-237134" eaLnBrk="0" fontAlgn="base" hangingPunct="0">
              <a:spcBef>
                <a:spcPct val="0"/>
              </a:spcBef>
              <a:spcAft>
                <a:spcPct val="0"/>
              </a:spcAft>
              <a:defRPr>
                <a:solidFill>
                  <a:schemeClr val="tx1"/>
                </a:solidFill>
                <a:latin typeface="Arial" panose="020B0604020202020204" pitchFamily="34" charset="0"/>
              </a:defRPr>
            </a:lvl9pPr>
          </a:lstStyle>
          <a:p>
            <a:fld id="{C7156F7F-6C2B-4200-80BC-1644D12F29C6}" type="slidenum">
              <a:rPr lang="en-US" altLang="en-US" smtClean="0">
                <a:latin typeface="Times New Roman" panose="02020603050405020304" pitchFamily="18" charset="0"/>
              </a:rPr>
              <a:pPr/>
              <a:t>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584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455613"/>
            <a:ext cx="5489575" cy="3089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143588" y="9119473"/>
            <a:ext cx="3169920" cy="480060"/>
          </a:xfrm>
          <a:prstGeom prst="rect">
            <a:avLst/>
          </a:prstGeom>
        </p:spPr>
        <p:txBody>
          <a:bodyPr lIns="94854" tIns="47427" rIns="94854" bIns="47427"/>
          <a:lstStyle/>
          <a:p>
            <a:fld id="{CAD98C3F-40BF-47C2-9ED1-BAB5260932D6}" type="slidenum">
              <a:rPr lang="en-US" smtClean="0"/>
              <a:pPr/>
              <a:t>7</a:t>
            </a:fld>
            <a:endParaRPr lang="en-US" dirty="0"/>
          </a:p>
        </p:txBody>
      </p:sp>
    </p:spTree>
    <p:extLst>
      <p:ext uri="{BB962C8B-B14F-4D97-AF65-F5344CB8AC3E}">
        <p14:creationId xmlns:p14="http://schemas.microsoft.com/office/powerpoint/2010/main" val="390383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912813" y="455613"/>
            <a:ext cx="5489575" cy="3089275"/>
          </a:xfrm>
        </p:spPr>
      </p:sp>
      <p:sp>
        <p:nvSpPr>
          <p:cNvPr id="7" name="Notes Placeholder 6"/>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15264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912813" y="455613"/>
            <a:ext cx="5489575" cy="3089275"/>
          </a:xfrm>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7451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01">
    <p:spTree>
      <p:nvGrpSpPr>
        <p:cNvPr id="1" name=""/>
        <p:cNvGrpSpPr/>
        <p:nvPr/>
      </p:nvGrpSpPr>
      <p:grpSpPr>
        <a:xfrm>
          <a:off x="0" y="0"/>
          <a:ext cx="0" cy="0"/>
          <a:chOff x="0" y="0"/>
          <a:chExt cx="0" cy="0"/>
        </a:xfrm>
      </p:grpSpPr>
      <p:pic>
        <p:nvPicPr>
          <p:cNvPr id="4" name="Picture 2" descr="C:\_projects\013015_Fri\P12158_Carrie\washing hands_widescree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893"/>
            <a:ext cx="12190415" cy="6857107"/>
          </a:xfrm>
          <a:prstGeom prst="rect">
            <a:avLst/>
          </a:prstGeom>
        </p:spPr>
      </p:pic>
      <p:pic>
        <p:nvPicPr>
          <p:cNvPr id="12" name="Picture 2" descr="C:\_projects\011914\P12158 - Carrie\Quest-Gradient-Logo.png"/>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87282" y="5928383"/>
            <a:ext cx="2014120" cy="6400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bwMode="auto">
          <a:xfrm>
            <a:off x="452849" y="1474789"/>
            <a:ext cx="6206623" cy="2392363"/>
          </a:xfrm>
        </p:spPr>
        <p:txBody>
          <a:bodyPr anchor="b"/>
          <a:lstStyle>
            <a:lvl1pPr>
              <a:lnSpc>
                <a:spcPct val="85000"/>
              </a:lnSpc>
              <a:defRPr sz="4400" b="0">
                <a:solidFill>
                  <a:schemeClr val="accent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bwMode="auto">
          <a:xfrm>
            <a:off x="452849" y="4046539"/>
            <a:ext cx="9536124" cy="763586"/>
          </a:xfrm>
        </p:spPr>
        <p:txBody>
          <a:bodyPr anchor="t"/>
          <a:lstStyle>
            <a:lvl1pPr marL="0" indent="0" algn="l">
              <a:lnSpc>
                <a:spcPct val="85000"/>
              </a:lnSpc>
              <a:spcBef>
                <a:spcPts val="400"/>
              </a:spcBef>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6"/>
          <p:cNvSpPr>
            <a:spLocks noGrp="1"/>
          </p:cNvSpPr>
          <p:nvPr>
            <p:ph type="body" sz="quarter" idx="11" hasCustomPrompt="1"/>
          </p:nvPr>
        </p:nvSpPr>
        <p:spPr>
          <a:xfrm>
            <a:off x="452850" y="5000626"/>
            <a:ext cx="4862833" cy="504825"/>
          </a:xfrm>
        </p:spPr>
        <p:txBody>
          <a:bodyPr/>
          <a:lstStyle>
            <a:lvl1pPr marL="0" indent="0">
              <a:spcBef>
                <a:spcPts val="400"/>
              </a:spcBef>
              <a:buFontTx/>
              <a:buNone/>
              <a:defRPr sz="1600">
                <a:solidFill>
                  <a:schemeClr val="accent1"/>
                </a:solidFill>
              </a:defRPr>
            </a:lvl1pPr>
            <a:lvl2pPr marL="298450" indent="0">
              <a:spcBef>
                <a:spcPts val="400"/>
              </a:spcBef>
              <a:buFontTx/>
              <a:buNone/>
              <a:defRPr sz="1400">
                <a:solidFill>
                  <a:schemeClr val="accent1"/>
                </a:solidFill>
              </a:defRPr>
            </a:lvl2pPr>
            <a:lvl3pPr marL="576262" indent="0">
              <a:spcBef>
                <a:spcPts val="400"/>
              </a:spcBef>
              <a:buFontTx/>
              <a:buNone/>
              <a:defRPr sz="1200">
                <a:solidFill>
                  <a:schemeClr val="accent1"/>
                </a:solidFill>
              </a:defRPr>
            </a:lvl3pPr>
            <a:lvl4pPr marL="801688" indent="0">
              <a:spcBef>
                <a:spcPts val="400"/>
              </a:spcBef>
              <a:buFontTx/>
              <a:buNone/>
              <a:defRPr sz="1100">
                <a:solidFill>
                  <a:schemeClr val="accent1"/>
                </a:solidFill>
              </a:defRPr>
            </a:lvl4pPr>
            <a:lvl5pPr marL="1089025" indent="0">
              <a:spcBef>
                <a:spcPts val="400"/>
              </a:spcBef>
              <a:buFontTx/>
              <a:buNone/>
              <a:defRPr sz="1050">
                <a:solidFill>
                  <a:schemeClr val="accent1"/>
                </a:solidFill>
              </a:defRPr>
            </a:lvl5pPr>
          </a:lstStyle>
          <a:p>
            <a:pPr lvl="0"/>
            <a:r>
              <a:rPr lang="en-US" dirty="0" smtClean="0"/>
              <a:t>Presentation Date</a:t>
            </a:r>
          </a:p>
        </p:txBody>
      </p:sp>
    </p:spTree>
    <p:extLst>
      <p:ext uri="{BB962C8B-B14F-4D97-AF65-F5344CB8AC3E}">
        <p14:creationId xmlns:p14="http://schemas.microsoft.com/office/powerpoint/2010/main" val="7336893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Content Placeholder 6"/>
          <p:cNvSpPr>
            <a:spLocks noGrp="1"/>
          </p:cNvSpPr>
          <p:nvPr>
            <p:ph sz="quarter" idx="38"/>
          </p:nvPr>
        </p:nvSpPr>
        <p:spPr>
          <a:xfrm>
            <a:off x="511930" y="2285999"/>
            <a:ext cx="5459747" cy="1485901"/>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9"/>
          <p:cNvSpPr>
            <a:spLocks noGrp="1"/>
          </p:cNvSpPr>
          <p:nvPr>
            <p:ph type="body" sz="quarter" idx="30" hasCustomPrompt="1"/>
          </p:nvPr>
        </p:nvSpPr>
        <p:spPr>
          <a:xfrm>
            <a:off x="511930" y="1610131"/>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0" name="Text Placeholder 9"/>
          <p:cNvSpPr>
            <a:spLocks noGrp="1"/>
          </p:cNvSpPr>
          <p:nvPr>
            <p:ph type="body" sz="quarter" idx="31" hasCustomPrompt="1"/>
          </p:nvPr>
        </p:nvSpPr>
        <p:spPr>
          <a:xfrm>
            <a:off x="6222364" y="1610131"/>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1" name="Text Placeholder 9"/>
          <p:cNvSpPr>
            <a:spLocks noGrp="1"/>
          </p:cNvSpPr>
          <p:nvPr>
            <p:ph type="body" sz="quarter" idx="32" hasCustomPrompt="1"/>
          </p:nvPr>
        </p:nvSpPr>
        <p:spPr>
          <a:xfrm>
            <a:off x="6222364" y="3857625"/>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2" name="Text Placeholder 9"/>
          <p:cNvSpPr>
            <a:spLocks noGrp="1"/>
          </p:cNvSpPr>
          <p:nvPr>
            <p:ph type="body" sz="quarter" idx="33" hasCustomPrompt="1"/>
          </p:nvPr>
        </p:nvSpPr>
        <p:spPr>
          <a:xfrm>
            <a:off x="511930" y="3857625"/>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3" name="Text Placeholder 6"/>
          <p:cNvSpPr>
            <a:spLocks noGrp="1"/>
          </p:cNvSpPr>
          <p:nvPr>
            <p:ph type="body" sz="quarter" idx="11" hasCustomPrompt="1"/>
          </p:nvPr>
        </p:nvSpPr>
        <p:spPr>
          <a:xfrm>
            <a:off x="414421" y="1124719"/>
            <a:ext cx="11262305" cy="3693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2000" b="0" i="0" kern="1200" baseline="0" smtClean="0">
                <a:solidFill>
                  <a:schemeClr val="accent5"/>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28" name="Content Placeholder 6"/>
          <p:cNvSpPr>
            <a:spLocks noGrp="1"/>
          </p:cNvSpPr>
          <p:nvPr>
            <p:ph sz="quarter" idx="39"/>
          </p:nvPr>
        </p:nvSpPr>
        <p:spPr>
          <a:xfrm>
            <a:off x="6216979" y="2285999"/>
            <a:ext cx="5459747" cy="1485901"/>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Content Placeholder 6"/>
          <p:cNvSpPr>
            <a:spLocks noGrp="1"/>
          </p:cNvSpPr>
          <p:nvPr>
            <p:ph sz="quarter" idx="40"/>
          </p:nvPr>
        </p:nvSpPr>
        <p:spPr>
          <a:xfrm>
            <a:off x="511930" y="4534092"/>
            <a:ext cx="5459747" cy="1485901"/>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6"/>
          <p:cNvSpPr>
            <a:spLocks noGrp="1"/>
          </p:cNvSpPr>
          <p:nvPr>
            <p:ph sz="quarter" idx="41"/>
          </p:nvPr>
        </p:nvSpPr>
        <p:spPr>
          <a:xfrm>
            <a:off x="6216979" y="4534092"/>
            <a:ext cx="5459747" cy="1485901"/>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6" hasCustomPrompt="1"/>
          </p:nvPr>
        </p:nvSpPr>
        <p:spPr>
          <a:xfrm>
            <a:off x="511932" y="6105119"/>
            <a:ext cx="9482906" cy="369201"/>
          </a:xfrm>
          <a:prstGeom prst="rect">
            <a:avLst/>
          </a:prstGeom>
        </p:spPr>
        <p:txBody>
          <a:bodyPr lIns="91440" tIns="0" rIns="0" bIns="0" anchor="b" anchorCtr="0">
            <a:noAutofit/>
          </a:bodyPr>
          <a:lstStyle>
            <a:lvl1pPr marL="0" indent="0">
              <a:spcBef>
                <a:spcPts val="300"/>
              </a:spcBef>
              <a:buNone/>
              <a:defRPr sz="1000">
                <a:solidFill>
                  <a:schemeClr val="tx1"/>
                </a:solidFill>
                <a:latin typeface="+mn-lt"/>
                <a:cs typeface="Arial" pitchFamily="34" charset="0"/>
              </a:defRPr>
            </a:lvl1pPr>
          </a:lstStyle>
          <a:p>
            <a:pPr lvl="0"/>
            <a:r>
              <a:rPr lang="en-US" dirty="0" smtClean="0"/>
              <a:t>Click to edit source</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rot="16200000">
            <a:off x="10472339" y="1585447"/>
            <a:ext cx="2438400" cy="486707"/>
          </a:xfrm>
          <a:prstGeom prst="rect">
            <a:avLst/>
          </a:prstGeom>
        </p:spPr>
        <p:txBody>
          <a:bodyPr/>
          <a:lstStyle>
            <a:lvl1pPr>
              <a:defRPr/>
            </a:lvl1pPr>
          </a:lstStyle>
          <a:p>
            <a:pPr>
              <a:defRPr/>
            </a:pPr>
            <a:fld id="{AC2EA8BC-98BC-4A98-89EE-2D91FE7D3ACA}" type="datetime1">
              <a:rPr lang="en-US" smtClean="0">
                <a:solidFill>
                  <a:srgbClr val="EEECE1"/>
                </a:solidFill>
              </a:rPr>
              <a:t>3/27/2019</a:t>
            </a:fld>
            <a:endParaRPr lang="en-US" dirty="0">
              <a:solidFill>
                <a:srgbClr val="EEECE1"/>
              </a:solidFill>
            </a:endParaRPr>
          </a:p>
        </p:txBody>
      </p:sp>
      <p:sp>
        <p:nvSpPr>
          <p:cNvPr id="6" name="Footer Placeholder 4"/>
          <p:cNvSpPr>
            <a:spLocks noGrp="1"/>
          </p:cNvSpPr>
          <p:nvPr>
            <p:ph type="ftr" sz="quarter" idx="11"/>
          </p:nvPr>
        </p:nvSpPr>
        <p:spPr>
          <a:xfrm rot="16200000">
            <a:off x="10508057" y="3988129"/>
            <a:ext cx="2366963" cy="486707"/>
          </a:xfrm>
          <a:prstGeom prst="rect">
            <a:avLst/>
          </a:prstGeom>
        </p:spPr>
        <p:txBody>
          <a:bodyPr/>
          <a:lstStyle>
            <a:lvl1pPr>
              <a:defRPr/>
            </a:lvl1pPr>
          </a:lstStyle>
          <a:p>
            <a:pPr>
              <a:defRPr/>
            </a:pPr>
            <a:r>
              <a:rPr lang="en-US" dirty="0">
                <a:solidFill>
                  <a:srgbClr val="EEECE1"/>
                </a:solidFill>
              </a:rPr>
              <a:t>Quest Diagnostics </a:t>
            </a:r>
          </a:p>
        </p:txBody>
      </p:sp>
      <p:sp>
        <p:nvSpPr>
          <p:cNvPr id="7" name="Slide Number Placeholder 5"/>
          <p:cNvSpPr>
            <a:spLocks noGrp="1"/>
          </p:cNvSpPr>
          <p:nvPr>
            <p:ph type="sldNum" sz="quarter" idx="12"/>
          </p:nvPr>
        </p:nvSpPr>
        <p:spPr>
          <a:xfrm>
            <a:off x="11372005" y="5648326"/>
            <a:ext cx="732176" cy="396875"/>
          </a:xfrm>
          <a:prstGeom prst="bracketPair">
            <a:avLst>
              <a:gd name="adj" fmla="val 17949"/>
            </a:avLst>
          </a:prstGeom>
        </p:spPr>
        <p:txBody>
          <a:bodyPr/>
          <a:lstStyle>
            <a:lvl1pPr>
              <a:defRPr/>
            </a:lvl1pPr>
          </a:lstStyle>
          <a:p>
            <a:pPr>
              <a:defRPr/>
            </a:pPr>
            <a:fld id="{61BBAD0C-BF28-4FDD-BFC3-F180F5FDEEA0}" type="slidenum">
              <a:rPr lang="en-US"/>
              <a:pPr>
                <a:defRPr/>
              </a:pPr>
              <a:t>‹#›</a:t>
            </a:fld>
            <a:endParaRPr lang="en-US" dirty="0"/>
          </a:p>
        </p:txBody>
      </p:sp>
    </p:spTree>
    <p:extLst>
      <p:ext uri="{BB962C8B-B14F-4D97-AF65-F5344CB8AC3E}">
        <p14:creationId xmlns:p14="http://schemas.microsoft.com/office/powerpoint/2010/main" val="4006397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rot="16200000">
            <a:off x="10472339" y="1585447"/>
            <a:ext cx="2438400" cy="486707"/>
          </a:xfrm>
          <a:prstGeom prst="rect">
            <a:avLst/>
          </a:prstGeom>
        </p:spPr>
        <p:txBody>
          <a:bodyPr/>
          <a:lstStyle>
            <a:lvl1pPr>
              <a:defRPr/>
            </a:lvl1pPr>
          </a:lstStyle>
          <a:p>
            <a:pPr>
              <a:defRPr/>
            </a:pPr>
            <a:fld id="{7323CC4D-7E52-4491-B3CE-88F19B02B11F}" type="datetime1">
              <a:rPr lang="en-US" smtClean="0">
                <a:solidFill>
                  <a:srgbClr val="EEECE1"/>
                </a:solidFill>
              </a:rPr>
              <a:t>3/27/2019</a:t>
            </a:fld>
            <a:endParaRPr lang="en-US" dirty="0">
              <a:solidFill>
                <a:srgbClr val="EEECE1"/>
              </a:solidFill>
            </a:endParaRPr>
          </a:p>
        </p:txBody>
      </p:sp>
      <p:sp>
        <p:nvSpPr>
          <p:cNvPr id="6" name="Footer Placeholder 4"/>
          <p:cNvSpPr>
            <a:spLocks noGrp="1"/>
          </p:cNvSpPr>
          <p:nvPr>
            <p:ph type="ftr" sz="quarter" idx="11"/>
          </p:nvPr>
        </p:nvSpPr>
        <p:spPr>
          <a:xfrm rot="16200000">
            <a:off x="10508057" y="3988129"/>
            <a:ext cx="2366963" cy="486707"/>
          </a:xfrm>
          <a:prstGeom prst="rect">
            <a:avLst/>
          </a:prstGeom>
        </p:spPr>
        <p:txBody>
          <a:bodyPr/>
          <a:lstStyle>
            <a:lvl1pPr>
              <a:defRPr/>
            </a:lvl1pPr>
          </a:lstStyle>
          <a:p>
            <a:pPr>
              <a:defRPr/>
            </a:pPr>
            <a:r>
              <a:rPr lang="en-US" dirty="0">
                <a:solidFill>
                  <a:srgbClr val="EEECE1"/>
                </a:solidFill>
              </a:rPr>
              <a:t>Quest Diagnostics </a:t>
            </a:r>
          </a:p>
        </p:txBody>
      </p:sp>
      <p:sp>
        <p:nvSpPr>
          <p:cNvPr id="7" name="Slide Number Placeholder 5"/>
          <p:cNvSpPr>
            <a:spLocks noGrp="1"/>
          </p:cNvSpPr>
          <p:nvPr>
            <p:ph type="sldNum" sz="quarter" idx="12"/>
          </p:nvPr>
        </p:nvSpPr>
        <p:spPr>
          <a:xfrm>
            <a:off x="11372005" y="5648326"/>
            <a:ext cx="732176" cy="396875"/>
          </a:xfrm>
          <a:prstGeom prst="bracketPair">
            <a:avLst>
              <a:gd name="adj" fmla="val 17949"/>
            </a:avLst>
          </a:prstGeom>
        </p:spPr>
        <p:txBody>
          <a:bodyPr/>
          <a:lstStyle>
            <a:lvl1pPr>
              <a:defRPr/>
            </a:lvl1pPr>
          </a:lstStyle>
          <a:p>
            <a:pPr>
              <a:defRPr/>
            </a:pPr>
            <a:fld id="{61BBAD0C-BF28-4FDD-BFC3-F180F5FDEEA0}" type="slidenum">
              <a:rPr lang="en-US"/>
              <a:pPr>
                <a:defRPr/>
              </a:pPr>
              <a:t>‹#›</a:t>
            </a:fld>
            <a:endParaRPr lang="en-US" dirty="0"/>
          </a:p>
        </p:txBody>
      </p:sp>
      <p:sp>
        <p:nvSpPr>
          <p:cNvPr id="8" name="Content Placeholder 7"/>
          <p:cNvSpPr>
            <a:spLocks noGrp="1"/>
          </p:cNvSpPr>
          <p:nvPr>
            <p:ph sz="quarter" idx="13"/>
          </p:nvPr>
        </p:nvSpPr>
        <p:spPr>
          <a:xfrm>
            <a:off x="10969942" y="2590800"/>
            <a:ext cx="1218883"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725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0" y="0"/>
            <a:ext cx="12188825" cy="6858000"/>
          </a:xfrm>
          <a:prstGeom prst="rect">
            <a:avLst/>
          </a:prstGeom>
          <a:gradFill>
            <a:gsLst>
              <a:gs pos="100000">
                <a:srgbClr val="BBD024"/>
              </a:gs>
              <a:gs pos="1000">
                <a:schemeClr val="accent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93"/>
            <a:ext cx="12190410" cy="6857106"/>
          </a:xfrm>
          <a:prstGeom prst="rect">
            <a:avLst/>
          </a:prstGeom>
        </p:spPr>
      </p:pic>
      <p:sp>
        <p:nvSpPr>
          <p:cNvPr id="2" name="Title 1"/>
          <p:cNvSpPr>
            <a:spLocks noGrp="1"/>
          </p:cNvSpPr>
          <p:nvPr>
            <p:ph type="ctrTitle" hasCustomPrompt="1"/>
          </p:nvPr>
        </p:nvSpPr>
        <p:spPr bwMode="gray">
          <a:xfrm>
            <a:off x="620508" y="3960554"/>
            <a:ext cx="7394154" cy="1074992"/>
          </a:xfrm>
        </p:spPr>
        <p:txBody>
          <a:bodyPr anchor="b"/>
          <a:lstStyle>
            <a:lvl1pPr>
              <a:defRPr sz="40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620508" y="5098700"/>
            <a:ext cx="7394154" cy="640080"/>
          </a:xfrm>
        </p:spPr>
        <p:txBody>
          <a:bodyPr anchor="t"/>
          <a:lstStyle>
            <a:lvl1pPr marL="0" indent="0" algn="l">
              <a:spcBef>
                <a:spcPts val="400"/>
              </a:spcBef>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3" descr="C:\_projects\011914\P12158 - Carrie\Quest-WHITE-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43054" y="6263625"/>
            <a:ext cx="1247321" cy="397978"/>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userDrawn="1"/>
        </p:nvSpPr>
        <p:spPr bwMode="white">
          <a:xfrm>
            <a:off x="60673" y="6540780"/>
            <a:ext cx="426609" cy="131871"/>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C0926A-889A-463A-A5EA-682F15689EEF}" type="slidenum">
              <a:rPr lang="en-US" sz="900" smtClean="0">
                <a:solidFill>
                  <a:schemeClr val="bg1"/>
                </a:solidFill>
                <a:latin typeface="+mn-lt"/>
              </a:rPr>
              <a:pPr algn="r"/>
              <a:t>‹#›</a:t>
            </a:fld>
            <a:endParaRPr lang="en-US" sz="900" dirty="0">
              <a:solidFill>
                <a:schemeClr val="bg1"/>
              </a:solidFill>
              <a:latin typeface="+mn-lt"/>
            </a:endParaRPr>
          </a:p>
        </p:txBody>
      </p:sp>
      <p:sp>
        <p:nvSpPr>
          <p:cNvPr id="15" name="Slide Number Placeholder 5"/>
          <p:cNvSpPr txBox="1">
            <a:spLocks/>
          </p:cNvSpPr>
          <p:nvPr userDrawn="1"/>
        </p:nvSpPr>
        <p:spPr bwMode="white">
          <a:xfrm>
            <a:off x="541388" y="6533762"/>
            <a:ext cx="6367900" cy="138888"/>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smtClean="0">
                <a:solidFill>
                  <a:schemeClr val="bg1"/>
                </a:solidFill>
                <a:latin typeface="+mn-lt"/>
                <a:sym typeface="Wingdings 2" panose="05020102010507070707" pitchFamily="18" charset="2"/>
              </a:rPr>
              <a:t>Confidential—For Internal Use Only</a:t>
            </a:r>
            <a:endParaRPr lang="en-US" sz="900" dirty="0">
              <a:solidFill>
                <a:schemeClr val="bg1"/>
              </a:solidFill>
              <a:latin typeface="+mn-lt"/>
            </a:endParaRPr>
          </a:p>
        </p:txBody>
      </p:sp>
    </p:spTree>
    <p:extLst>
      <p:ext uri="{BB962C8B-B14F-4D97-AF65-F5344CB8AC3E}">
        <p14:creationId xmlns:p14="http://schemas.microsoft.com/office/powerpoint/2010/main" val="20912783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14421" y="1124719"/>
            <a:ext cx="11262305" cy="3693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2000" b="0" i="0" kern="1200" baseline="0" smtClean="0">
                <a:solidFill>
                  <a:schemeClr val="accent5"/>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6" name="Title 5"/>
          <p:cNvSpPr>
            <a:spLocks noGrp="1"/>
          </p:cNvSpPr>
          <p:nvPr>
            <p:ph type="title" hasCustomPrompt="1"/>
          </p:nvPr>
        </p:nvSpPr>
        <p:spPr>
          <a:xfrm>
            <a:off x="414421" y="118755"/>
            <a:ext cx="11262305" cy="877824"/>
          </a:xfrm>
        </p:spPr>
        <p:txBody>
          <a:bodyPr/>
          <a:lstStyle/>
          <a:p>
            <a:r>
              <a:rPr lang="en-US" dirty="0" smtClean="0"/>
              <a:t>Click to edit master title style</a:t>
            </a:r>
            <a:endParaRPr lang="en-US" dirty="0"/>
          </a:p>
        </p:txBody>
      </p:sp>
      <p:sp>
        <p:nvSpPr>
          <p:cNvPr id="5" name="Text Placeholder 12"/>
          <p:cNvSpPr>
            <a:spLocks noGrp="1"/>
          </p:cNvSpPr>
          <p:nvPr>
            <p:ph type="body" sz="quarter" idx="16" hasCustomPrompt="1"/>
          </p:nvPr>
        </p:nvSpPr>
        <p:spPr>
          <a:xfrm>
            <a:off x="511932" y="6105119"/>
            <a:ext cx="9482906" cy="369201"/>
          </a:xfrm>
          <a:prstGeom prst="rect">
            <a:avLst/>
          </a:prstGeom>
        </p:spPr>
        <p:txBody>
          <a:bodyPr lIns="91440" tIns="0" rIns="0" bIns="0" anchor="b" anchorCtr="0">
            <a:noAutofit/>
          </a:bodyPr>
          <a:lstStyle>
            <a:lvl1pPr marL="0" indent="0">
              <a:spcBef>
                <a:spcPts val="300"/>
              </a:spcBef>
              <a:buNone/>
              <a:defRPr sz="1000">
                <a:solidFill>
                  <a:schemeClr val="tx1"/>
                </a:solidFill>
                <a:latin typeface="+mn-lt"/>
                <a:cs typeface="Arial" pitchFamily="34" charset="0"/>
              </a:defRPr>
            </a:lvl1pPr>
          </a:lstStyle>
          <a:p>
            <a:pPr lvl="0"/>
            <a:r>
              <a:rPr lang="en-US" dirty="0" smtClean="0"/>
              <a:t>Click to edit source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8333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14419" y="118755"/>
            <a:ext cx="11262306" cy="877824"/>
          </a:xfrm>
        </p:spPr>
        <p:txBody>
          <a:bodyPr/>
          <a:lstStyle/>
          <a:p>
            <a:r>
              <a:rPr lang="en-US" dirty="0" smtClean="0"/>
              <a:t>Click to edit master title style</a:t>
            </a:r>
            <a:endParaRPr lang="en-US" dirty="0"/>
          </a:p>
        </p:txBody>
      </p:sp>
      <p:sp>
        <p:nvSpPr>
          <p:cNvPr id="8" name="Content Placeholder 7"/>
          <p:cNvSpPr>
            <a:spLocks noGrp="1"/>
          </p:cNvSpPr>
          <p:nvPr>
            <p:ph sz="quarter" idx="17"/>
          </p:nvPr>
        </p:nvSpPr>
        <p:spPr>
          <a:xfrm>
            <a:off x="548075" y="1808162"/>
            <a:ext cx="11143464" cy="42062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1" hasCustomPrompt="1"/>
          </p:nvPr>
        </p:nvSpPr>
        <p:spPr>
          <a:xfrm>
            <a:off x="414421" y="1124719"/>
            <a:ext cx="11262305" cy="3693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2000" b="0" i="0" kern="1200" baseline="0" smtClean="0">
                <a:solidFill>
                  <a:schemeClr val="accent5"/>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7" name="Text Placeholder 12"/>
          <p:cNvSpPr>
            <a:spLocks noGrp="1"/>
          </p:cNvSpPr>
          <p:nvPr>
            <p:ph type="body" sz="quarter" idx="16" hasCustomPrompt="1"/>
          </p:nvPr>
        </p:nvSpPr>
        <p:spPr>
          <a:xfrm>
            <a:off x="511932" y="6105119"/>
            <a:ext cx="9482906" cy="369201"/>
          </a:xfrm>
          <a:prstGeom prst="rect">
            <a:avLst/>
          </a:prstGeom>
        </p:spPr>
        <p:txBody>
          <a:bodyPr lIns="91440" tIns="0" rIns="0" bIns="0" anchor="b" anchorCtr="0">
            <a:noAutofit/>
          </a:bodyPr>
          <a:lstStyle>
            <a:lvl1pPr marL="0" indent="0">
              <a:spcBef>
                <a:spcPts val="300"/>
              </a:spcBef>
              <a:buNone/>
              <a:defRPr sz="1000">
                <a:solidFill>
                  <a:schemeClr val="tx1"/>
                </a:solidFill>
                <a:latin typeface="+mn-lt"/>
                <a:cs typeface="Arial" pitchFamily="34" charset="0"/>
              </a:defRPr>
            </a:lvl1pPr>
          </a:lstStyle>
          <a:p>
            <a:pPr lvl="0"/>
            <a:r>
              <a:rPr lang="en-US" dirty="0" smtClean="0"/>
              <a:t>Click to edit source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14419" y="118755"/>
            <a:ext cx="11262306" cy="877824"/>
          </a:xfrm>
        </p:spPr>
        <p:txBody>
          <a:bodyPr/>
          <a:lstStyle>
            <a:lvl1pPr>
              <a:defRPr/>
            </a:lvl1pPr>
          </a:lstStyle>
          <a:p>
            <a:r>
              <a:rPr lang="en-US" dirty="0" smtClean="0"/>
              <a:t>Click to edit master title style</a:t>
            </a:r>
            <a:endParaRPr lang="en-US" dirty="0"/>
          </a:p>
        </p:txBody>
      </p:sp>
      <p:sp>
        <p:nvSpPr>
          <p:cNvPr id="9" name="Text Placeholder 6"/>
          <p:cNvSpPr>
            <a:spLocks noGrp="1"/>
          </p:cNvSpPr>
          <p:nvPr>
            <p:ph type="body" sz="quarter" idx="11" hasCustomPrompt="1"/>
          </p:nvPr>
        </p:nvSpPr>
        <p:spPr>
          <a:xfrm>
            <a:off x="414421" y="1124719"/>
            <a:ext cx="11262305" cy="3693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2000" b="0" i="0" kern="1200" baseline="0" smtClean="0">
                <a:solidFill>
                  <a:schemeClr val="accent5"/>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11" name="Text Placeholder 9"/>
          <p:cNvSpPr>
            <a:spLocks noGrp="1"/>
          </p:cNvSpPr>
          <p:nvPr>
            <p:ph type="body" sz="quarter" idx="30" hasCustomPrompt="1"/>
          </p:nvPr>
        </p:nvSpPr>
        <p:spPr>
          <a:xfrm>
            <a:off x="511930" y="1610131"/>
            <a:ext cx="111647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3" name="Content Placeholder 6"/>
          <p:cNvSpPr>
            <a:spLocks noGrp="1"/>
          </p:cNvSpPr>
          <p:nvPr>
            <p:ph sz="quarter" idx="38"/>
          </p:nvPr>
        </p:nvSpPr>
        <p:spPr>
          <a:xfrm>
            <a:off x="511930" y="2285998"/>
            <a:ext cx="11164794" cy="3733994"/>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2"/>
          <p:cNvSpPr>
            <a:spLocks noGrp="1"/>
          </p:cNvSpPr>
          <p:nvPr>
            <p:ph type="body" sz="quarter" idx="16" hasCustomPrompt="1"/>
          </p:nvPr>
        </p:nvSpPr>
        <p:spPr>
          <a:xfrm>
            <a:off x="511932" y="6105119"/>
            <a:ext cx="9482906" cy="369201"/>
          </a:xfrm>
          <a:prstGeom prst="rect">
            <a:avLst/>
          </a:prstGeom>
        </p:spPr>
        <p:txBody>
          <a:bodyPr lIns="91440" tIns="0" rIns="0" bIns="0" anchor="b" anchorCtr="0">
            <a:noAutofit/>
          </a:bodyPr>
          <a:lstStyle>
            <a:lvl1pPr marL="0" indent="0">
              <a:spcBef>
                <a:spcPts val="300"/>
              </a:spcBef>
              <a:buNone/>
              <a:defRPr sz="1000">
                <a:solidFill>
                  <a:schemeClr val="tx1"/>
                </a:solidFill>
                <a:latin typeface="+mn-lt"/>
                <a:cs typeface="Arial" pitchFamily="34" charset="0"/>
              </a:defRPr>
            </a:lvl1pPr>
          </a:lstStyle>
          <a:p>
            <a:pPr lvl="0"/>
            <a:r>
              <a:rPr lang="en-US" dirty="0" smtClean="0"/>
              <a:t>Click to edit source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419" y="118755"/>
            <a:ext cx="11262306" cy="877824"/>
          </a:xfrm>
        </p:spPr>
        <p:txBody>
          <a:bodyPr/>
          <a:lstStyle>
            <a:lvl1pPr>
              <a:defRPr/>
            </a:lvl1pPr>
          </a:lstStyle>
          <a:p>
            <a:r>
              <a:rPr lang="en-US" dirty="0" smtClean="0"/>
              <a:t>Click to edit master title style</a:t>
            </a:r>
            <a:endParaRPr lang="en-US" dirty="0"/>
          </a:p>
        </p:txBody>
      </p:sp>
      <p:sp>
        <p:nvSpPr>
          <p:cNvPr id="10" name="Text Placeholder 6"/>
          <p:cNvSpPr>
            <a:spLocks noGrp="1"/>
          </p:cNvSpPr>
          <p:nvPr>
            <p:ph type="body" sz="quarter" idx="11" hasCustomPrompt="1"/>
          </p:nvPr>
        </p:nvSpPr>
        <p:spPr>
          <a:xfrm>
            <a:off x="414421" y="1124719"/>
            <a:ext cx="11262305" cy="3693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2000" b="0" i="0" kern="1200" baseline="0" smtClean="0">
                <a:solidFill>
                  <a:schemeClr val="accent5"/>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14" name="Text Placeholder 9"/>
          <p:cNvSpPr>
            <a:spLocks noGrp="1"/>
          </p:cNvSpPr>
          <p:nvPr>
            <p:ph type="body" sz="quarter" idx="30" hasCustomPrompt="1"/>
          </p:nvPr>
        </p:nvSpPr>
        <p:spPr>
          <a:xfrm>
            <a:off x="511930" y="1610131"/>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15" name="Text Placeholder 9"/>
          <p:cNvSpPr>
            <a:spLocks noGrp="1"/>
          </p:cNvSpPr>
          <p:nvPr>
            <p:ph type="body" sz="quarter" idx="31" hasCustomPrompt="1"/>
          </p:nvPr>
        </p:nvSpPr>
        <p:spPr>
          <a:xfrm>
            <a:off x="6222364" y="1610131"/>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5" name="Content Placeholder 6"/>
          <p:cNvSpPr>
            <a:spLocks noGrp="1"/>
          </p:cNvSpPr>
          <p:nvPr>
            <p:ph sz="quarter" idx="38"/>
          </p:nvPr>
        </p:nvSpPr>
        <p:spPr>
          <a:xfrm>
            <a:off x="511930" y="2285998"/>
            <a:ext cx="5459747" cy="3733994"/>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6"/>
          <p:cNvSpPr>
            <a:spLocks noGrp="1"/>
          </p:cNvSpPr>
          <p:nvPr>
            <p:ph sz="quarter" idx="39"/>
          </p:nvPr>
        </p:nvSpPr>
        <p:spPr>
          <a:xfrm>
            <a:off x="6216979" y="2285998"/>
            <a:ext cx="5459747" cy="3733994"/>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6" hasCustomPrompt="1"/>
          </p:nvPr>
        </p:nvSpPr>
        <p:spPr>
          <a:xfrm>
            <a:off x="511932" y="6105119"/>
            <a:ext cx="9482906" cy="369201"/>
          </a:xfrm>
          <a:prstGeom prst="rect">
            <a:avLst/>
          </a:prstGeom>
        </p:spPr>
        <p:txBody>
          <a:bodyPr lIns="91440" tIns="0" rIns="0" bIns="0" anchor="b" anchorCtr="0">
            <a:noAutofit/>
          </a:bodyPr>
          <a:lstStyle>
            <a:lvl1pPr marL="0" indent="0">
              <a:spcBef>
                <a:spcPts val="300"/>
              </a:spcBef>
              <a:buNone/>
              <a:defRPr sz="1000">
                <a:solidFill>
                  <a:schemeClr val="tx1"/>
                </a:solidFill>
                <a:latin typeface="+mn-lt"/>
                <a:cs typeface="Arial" pitchFamily="34" charset="0"/>
              </a:defRPr>
            </a:lvl1pPr>
          </a:lstStyle>
          <a:p>
            <a:pPr lvl="0"/>
            <a:r>
              <a:rPr lang="en-US" dirty="0" smtClean="0"/>
              <a:t>Click to edit source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419" y="118755"/>
            <a:ext cx="11262306" cy="877824"/>
          </a:xfrm>
        </p:spPr>
        <p:txBody>
          <a:bodyPr/>
          <a:lstStyle>
            <a:lvl1pPr>
              <a:defRPr/>
            </a:lvl1pPr>
          </a:lstStyle>
          <a:p>
            <a:r>
              <a:rPr lang="en-US" dirty="0" smtClean="0"/>
              <a:t>Click to edit master title style</a:t>
            </a:r>
            <a:endParaRPr lang="en-US" dirty="0"/>
          </a:p>
        </p:txBody>
      </p:sp>
      <p:sp>
        <p:nvSpPr>
          <p:cNvPr id="15" name="Text Placeholder 6"/>
          <p:cNvSpPr>
            <a:spLocks noGrp="1"/>
          </p:cNvSpPr>
          <p:nvPr>
            <p:ph type="body" sz="quarter" idx="11" hasCustomPrompt="1"/>
          </p:nvPr>
        </p:nvSpPr>
        <p:spPr>
          <a:xfrm>
            <a:off x="414421" y="1124719"/>
            <a:ext cx="11262305" cy="3693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2000" b="0" i="0" kern="1200" baseline="0" smtClean="0">
                <a:solidFill>
                  <a:schemeClr val="accent5"/>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16" name="Text Placeholder 9"/>
          <p:cNvSpPr>
            <a:spLocks noGrp="1"/>
          </p:cNvSpPr>
          <p:nvPr>
            <p:ph type="body" sz="quarter" idx="30" hasCustomPrompt="1"/>
          </p:nvPr>
        </p:nvSpPr>
        <p:spPr>
          <a:xfrm>
            <a:off x="511930" y="1610131"/>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18" name="Text Placeholder 9"/>
          <p:cNvSpPr>
            <a:spLocks noGrp="1"/>
          </p:cNvSpPr>
          <p:nvPr>
            <p:ph type="body" sz="quarter" idx="31" hasCustomPrompt="1"/>
          </p:nvPr>
        </p:nvSpPr>
        <p:spPr>
          <a:xfrm>
            <a:off x="6222364" y="1610131"/>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19" name="Text Placeholder 9"/>
          <p:cNvSpPr>
            <a:spLocks noGrp="1"/>
          </p:cNvSpPr>
          <p:nvPr>
            <p:ph type="body" sz="quarter" idx="32" hasCustomPrompt="1"/>
          </p:nvPr>
        </p:nvSpPr>
        <p:spPr>
          <a:xfrm>
            <a:off x="6222364" y="3857625"/>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9" name="Content Placeholder 6"/>
          <p:cNvSpPr>
            <a:spLocks noGrp="1"/>
          </p:cNvSpPr>
          <p:nvPr>
            <p:ph sz="quarter" idx="38"/>
          </p:nvPr>
        </p:nvSpPr>
        <p:spPr>
          <a:xfrm>
            <a:off x="511930" y="2285998"/>
            <a:ext cx="5459747" cy="3733994"/>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6"/>
          <p:cNvSpPr>
            <a:spLocks noGrp="1"/>
          </p:cNvSpPr>
          <p:nvPr>
            <p:ph sz="quarter" idx="39"/>
          </p:nvPr>
        </p:nvSpPr>
        <p:spPr>
          <a:xfrm>
            <a:off x="6216979" y="2285999"/>
            <a:ext cx="5459747" cy="1485901"/>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6"/>
          <p:cNvSpPr>
            <a:spLocks noGrp="1"/>
          </p:cNvSpPr>
          <p:nvPr>
            <p:ph sz="quarter" idx="41"/>
          </p:nvPr>
        </p:nvSpPr>
        <p:spPr>
          <a:xfrm>
            <a:off x="6216979" y="4534092"/>
            <a:ext cx="5459747" cy="1485901"/>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2"/>
          <p:cNvSpPr>
            <a:spLocks noGrp="1"/>
          </p:cNvSpPr>
          <p:nvPr>
            <p:ph type="body" sz="quarter" idx="16" hasCustomPrompt="1"/>
          </p:nvPr>
        </p:nvSpPr>
        <p:spPr>
          <a:xfrm>
            <a:off x="511932" y="6105119"/>
            <a:ext cx="9482906" cy="369201"/>
          </a:xfrm>
          <a:prstGeom prst="rect">
            <a:avLst/>
          </a:prstGeom>
        </p:spPr>
        <p:txBody>
          <a:bodyPr lIns="91440" tIns="0" rIns="0" bIns="0" anchor="b" anchorCtr="0">
            <a:noAutofit/>
          </a:bodyPr>
          <a:lstStyle>
            <a:lvl1pPr marL="0" indent="0">
              <a:spcBef>
                <a:spcPts val="300"/>
              </a:spcBef>
              <a:buNone/>
              <a:defRPr sz="1000">
                <a:solidFill>
                  <a:schemeClr val="tx1"/>
                </a:solidFill>
                <a:latin typeface="+mn-lt"/>
                <a:cs typeface="Arial" pitchFamily="34" charset="0"/>
              </a:defRPr>
            </a:lvl1pPr>
          </a:lstStyle>
          <a:p>
            <a:pPr lvl="0"/>
            <a:r>
              <a:rPr lang="en-US" dirty="0" smtClean="0"/>
              <a:t>Click to edit source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Left On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419" y="118755"/>
            <a:ext cx="11262306" cy="877824"/>
          </a:xfrm>
        </p:spPr>
        <p:txBody>
          <a:bodyPr/>
          <a:lstStyle>
            <a:lvl1pPr>
              <a:defRPr/>
            </a:lvl1pPr>
          </a:lstStyle>
          <a:p>
            <a:r>
              <a:rPr lang="en-US" dirty="0" smtClean="0"/>
              <a:t>Click to edit master title style</a:t>
            </a:r>
            <a:endParaRPr lang="en-US" dirty="0"/>
          </a:p>
        </p:txBody>
      </p:sp>
      <p:sp>
        <p:nvSpPr>
          <p:cNvPr id="15" name="Text Placeholder 6"/>
          <p:cNvSpPr>
            <a:spLocks noGrp="1"/>
          </p:cNvSpPr>
          <p:nvPr>
            <p:ph type="body" sz="quarter" idx="11" hasCustomPrompt="1"/>
          </p:nvPr>
        </p:nvSpPr>
        <p:spPr>
          <a:xfrm>
            <a:off x="414421" y="1124719"/>
            <a:ext cx="11262305" cy="3693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2000" b="0" i="0" kern="1200" baseline="0" smtClean="0">
                <a:solidFill>
                  <a:schemeClr val="accent5"/>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17" name="Text Placeholder 9"/>
          <p:cNvSpPr>
            <a:spLocks noGrp="1"/>
          </p:cNvSpPr>
          <p:nvPr>
            <p:ph type="body" sz="quarter" idx="30" hasCustomPrompt="1"/>
          </p:nvPr>
        </p:nvSpPr>
        <p:spPr>
          <a:xfrm>
            <a:off x="511930" y="1610131"/>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18" name="Text Placeholder 9"/>
          <p:cNvSpPr>
            <a:spLocks noGrp="1"/>
          </p:cNvSpPr>
          <p:nvPr>
            <p:ph type="body" sz="quarter" idx="31" hasCustomPrompt="1"/>
          </p:nvPr>
        </p:nvSpPr>
        <p:spPr>
          <a:xfrm>
            <a:off x="6222364" y="1610131"/>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0" name="Text Placeholder 9"/>
          <p:cNvSpPr>
            <a:spLocks noGrp="1"/>
          </p:cNvSpPr>
          <p:nvPr>
            <p:ph type="body" sz="quarter" idx="33" hasCustomPrompt="1"/>
          </p:nvPr>
        </p:nvSpPr>
        <p:spPr>
          <a:xfrm>
            <a:off x="511930" y="3857625"/>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9" name="Content Placeholder 6"/>
          <p:cNvSpPr>
            <a:spLocks noGrp="1"/>
          </p:cNvSpPr>
          <p:nvPr>
            <p:ph sz="quarter" idx="38"/>
          </p:nvPr>
        </p:nvSpPr>
        <p:spPr>
          <a:xfrm>
            <a:off x="511930" y="2285999"/>
            <a:ext cx="5459747" cy="1485901"/>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6"/>
          <p:cNvSpPr>
            <a:spLocks noGrp="1"/>
          </p:cNvSpPr>
          <p:nvPr>
            <p:ph sz="quarter" idx="39"/>
          </p:nvPr>
        </p:nvSpPr>
        <p:spPr>
          <a:xfrm>
            <a:off x="6216979" y="2285998"/>
            <a:ext cx="5459747" cy="3733994"/>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6"/>
          <p:cNvSpPr>
            <a:spLocks noGrp="1"/>
          </p:cNvSpPr>
          <p:nvPr>
            <p:ph sz="quarter" idx="40"/>
          </p:nvPr>
        </p:nvSpPr>
        <p:spPr>
          <a:xfrm>
            <a:off x="511930" y="4534092"/>
            <a:ext cx="5459747" cy="1485901"/>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2"/>
          <p:cNvSpPr>
            <a:spLocks noGrp="1"/>
          </p:cNvSpPr>
          <p:nvPr>
            <p:ph type="body" sz="quarter" idx="16" hasCustomPrompt="1"/>
          </p:nvPr>
        </p:nvSpPr>
        <p:spPr>
          <a:xfrm>
            <a:off x="511932" y="6105119"/>
            <a:ext cx="9482906" cy="369201"/>
          </a:xfrm>
          <a:prstGeom prst="rect">
            <a:avLst/>
          </a:prstGeom>
        </p:spPr>
        <p:txBody>
          <a:bodyPr lIns="91440" tIns="0" rIns="0" bIns="0" anchor="b" anchorCtr="0">
            <a:noAutofit/>
          </a:bodyPr>
          <a:lstStyle>
            <a:lvl1pPr marL="0" indent="0">
              <a:spcBef>
                <a:spcPts val="300"/>
              </a:spcBef>
              <a:buNone/>
              <a:defRPr sz="1000">
                <a:solidFill>
                  <a:schemeClr val="tx1"/>
                </a:solidFill>
                <a:latin typeface="+mn-lt"/>
                <a:cs typeface="Arial" pitchFamily="34" charset="0"/>
              </a:defRPr>
            </a:lvl1pPr>
          </a:lstStyle>
          <a:p>
            <a:pPr lvl="0"/>
            <a:r>
              <a:rPr lang="en-US" dirty="0" smtClean="0"/>
              <a:t>Click to edit source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userDrawn="1">
            <p:ph type="title"/>
          </p:nvPr>
        </p:nvSpPr>
        <p:spPr bwMode="auto">
          <a:xfrm>
            <a:off x="414421" y="118754"/>
            <a:ext cx="11262305" cy="87782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gray">
          <a:xfrm>
            <a:off x="414419" y="1457325"/>
            <a:ext cx="11209404" cy="45570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Slide Number Placeholder 5"/>
          <p:cNvSpPr txBox="1">
            <a:spLocks/>
          </p:cNvSpPr>
          <p:nvPr userDrawn="1"/>
        </p:nvSpPr>
        <p:spPr>
          <a:xfrm>
            <a:off x="60673" y="6540780"/>
            <a:ext cx="426609" cy="131871"/>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C0926A-889A-463A-A5EA-682F15689EEF}" type="slidenum">
              <a:rPr lang="en-US" sz="900" smtClean="0">
                <a:solidFill>
                  <a:schemeClr val="tx1"/>
                </a:solidFill>
                <a:latin typeface="+mn-lt"/>
              </a:rPr>
              <a:pPr algn="r"/>
              <a:t>‹#›</a:t>
            </a:fld>
            <a:endParaRPr lang="en-US" sz="900" dirty="0">
              <a:solidFill>
                <a:schemeClr val="tx1"/>
              </a:solidFill>
              <a:latin typeface="+mn-lt"/>
            </a:endParaRPr>
          </a:p>
        </p:txBody>
      </p:sp>
      <p:cxnSp>
        <p:nvCxnSpPr>
          <p:cNvPr id="8" name="Straight Connector 7"/>
          <p:cNvCxnSpPr/>
          <p:nvPr userDrawn="1"/>
        </p:nvCxnSpPr>
        <p:spPr>
          <a:xfrm>
            <a:off x="487362" y="1028700"/>
            <a:ext cx="11214100" cy="0"/>
          </a:xfrm>
          <a:prstGeom prst="line">
            <a:avLst/>
          </a:prstGeom>
          <a:ln w="285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0" name="Slide Number Placeholder 5"/>
          <p:cNvSpPr txBox="1">
            <a:spLocks/>
          </p:cNvSpPr>
          <p:nvPr userDrawn="1"/>
        </p:nvSpPr>
        <p:spPr>
          <a:xfrm>
            <a:off x="541388" y="6533762"/>
            <a:ext cx="6367900" cy="138888"/>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smtClean="0">
                <a:solidFill>
                  <a:schemeClr val="tx1"/>
                </a:solidFill>
                <a:latin typeface="+mn-lt"/>
                <a:sym typeface="Wingdings 2" panose="05020102010507070707" pitchFamily="18" charset="2"/>
              </a:rPr>
              <a:t>Confidential—For Internal Use Only</a:t>
            </a:r>
            <a:endParaRPr lang="en-US" sz="900" dirty="0">
              <a:solidFill>
                <a:schemeClr val="tx1"/>
              </a:solidFill>
              <a:latin typeface="+mn-lt"/>
            </a:endParaRPr>
          </a:p>
        </p:txBody>
      </p:sp>
      <p:pic>
        <p:nvPicPr>
          <p:cNvPr id="12" name="Picture 2" descr="C:\_projects\011914\P12158 - Carrie\Quest-Gradient-Logo.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624359" y="6263625"/>
            <a:ext cx="1266016" cy="40233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2" r:id="rId1"/>
    <p:sldLayoutId id="2147483762" r:id="rId2"/>
    <p:sldLayoutId id="2147483731" r:id="rId3"/>
    <p:sldLayoutId id="2147483751" r:id="rId4"/>
    <p:sldLayoutId id="2147483728" r:id="rId5"/>
    <p:sldLayoutId id="2147483729" r:id="rId6"/>
    <p:sldLayoutId id="2147483734" r:id="rId7"/>
    <p:sldLayoutId id="2147483735" r:id="rId8"/>
    <p:sldLayoutId id="2147483736" r:id="rId9"/>
    <p:sldLayoutId id="2147483737" r:id="rId10"/>
    <p:sldLayoutId id="2147483763" r:id="rId11"/>
    <p:sldLayoutId id="2147483764" r:id="rId12"/>
  </p:sldLayoutIdLst>
  <p:timing>
    <p:tnLst>
      <p:par>
        <p:cTn id="1" dur="indefinite" restart="never" nodeType="tmRoot"/>
      </p:par>
    </p:tnLst>
  </p:timing>
  <p:hf hdr="0" ftr="0" dt="0"/>
  <p:txStyles>
    <p:titleStyle>
      <a:lvl1pPr algn="l" defTabSz="457200" rtl="0" eaLnBrk="0" fontAlgn="base" hangingPunct="0">
        <a:lnSpc>
          <a:spcPct val="90000"/>
        </a:lnSpc>
        <a:spcBef>
          <a:spcPct val="0"/>
        </a:spcBef>
        <a:spcAft>
          <a:spcPct val="0"/>
        </a:spcAft>
        <a:defRPr sz="2800" b="0" kern="1200">
          <a:solidFill>
            <a:schemeClr val="accent1"/>
          </a:solidFill>
          <a:latin typeface="+mj-lt"/>
          <a:ea typeface="MS PGothic" pitchFamily="34" charset="-128"/>
          <a:cs typeface="Arial" pitchFamily="34" charset="0"/>
        </a:defRPr>
      </a:lvl1pPr>
      <a:lvl2pPr algn="l" defTabSz="457200" rtl="0" eaLnBrk="0" fontAlgn="base" hangingPunct="0">
        <a:lnSpc>
          <a:spcPts val="3200"/>
        </a:lnSpc>
        <a:spcBef>
          <a:spcPct val="0"/>
        </a:spcBef>
        <a:spcAft>
          <a:spcPct val="0"/>
        </a:spcAft>
        <a:defRPr sz="3000">
          <a:solidFill>
            <a:srgbClr val="0093CF"/>
          </a:solidFill>
          <a:latin typeface="Arial" charset="0"/>
          <a:ea typeface="MS PGothic" pitchFamily="34" charset="-128"/>
          <a:cs typeface="ＭＳ Ｐゴシック" charset="-128"/>
        </a:defRPr>
      </a:lvl2pPr>
      <a:lvl3pPr algn="l" defTabSz="457200" rtl="0" eaLnBrk="0" fontAlgn="base" hangingPunct="0">
        <a:lnSpc>
          <a:spcPts val="3200"/>
        </a:lnSpc>
        <a:spcBef>
          <a:spcPct val="0"/>
        </a:spcBef>
        <a:spcAft>
          <a:spcPct val="0"/>
        </a:spcAft>
        <a:defRPr sz="3000">
          <a:solidFill>
            <a:srgbClr val="0093CF"/>
          </a:solidFill>
          <a:latin typeface="Arial" charset="0"/>
          <a:ea typeface="MS PGothic" pitchFamily="34" charset="-128"/>
          <a:cs typeface="ＭＳ Ｐゴシック" charset="-128"/>
        </a:defRPr>
      </a:lvl3pPr>
      <a:lvl4pPr algn="l" defTabSz="457200" rtl="0" eaLnBrk="0" fontAlgn="base" hangingPunct="0">
        <a:lnSpc>
          <a:spcPts val="3200"/>
        </a:lnSpc>
        <a:spcBef>
          <a:spcPct val="0"/>
        </a:spcBef>
        <a:spcAft>
          <a:spcPct val="0"/>
        </a:spcAft>
        <a:defRPr sz="3000">
          <a:solidFill>
            <a:srgbClr val="0093CF"/>
          </a:solidFill>
          <a:latin typeface="Arial" charset="0"/>
          <a:ea typeface="MS PGothic" pitchFamily="34" charset="-128"/>
          <a:cs typeface="ＭＳ Ｐゴシック" charset="-128"/>
        </a:defRPr>
      </a:lvl4pPr>
      <a:lvl5pPr algn="l" defTabSz="457200" rtl="0" eaLnBrk="0" fontAlgn="base" hangingPunct="0">
        <a:lnSpc>
          <a:spcPts val="3200"/>
        </a:lnSpc>
        <a:spcBef>
          <a:spcPct val="0"/>
        </a:spcBef>
        <a:spcAft>
          <a:spcPct val="0"/>
        </a:spcAft>
        <a:defRPr sz="3000">
          <a:solidFill>
            <a:srgbClr val="0093CF"/>
          </a:solidFill>
          <a:latin typeface="Arial"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228600" indent="-228600" algn="l" defTabSz="457200" rtl="0" eaLnBrk="0" fontAlgn="base" hangingPunct="0">
        <a:lnSpc>
          <a:spcPct val="90000"/>
        </a:lnSpc>
        <a:spcBef>
          <a:spcPts val="2000"/>
        </a:spcBef>
        <a:spcAft>
          <a:spcPct val="0"/>
        </a:spcAft>
        <a:buClr>
          <a:schemeClr val="accent5"/>
        </a:buClr>
        <a:buSzPct val="100000"/>
        <a:buFont typeface="Wingdings 2" pitchFamily="18" charset="2"/>
        <a:buChar char=""/>
        <a:defRPr sz="2000" b="0" kern="1200">
          <a:solidFill>
            <a:schemeClr val="tx1"/>
          </a:solidFill>
          <a:latin typeface="+mn-lt"/>
          <a:ea typeface="MS PGothic" pitchFamily="34" charset="-128"/>
          <a:cs typeface="ＭＳ Ｐゴシック" charset="-128"/>
        </a:defRPr>
      </a:lvl1pPr>
      <a:lvl2pPr marL="517525" indent="-219075" algn="l" defTabSz="457200" rtl="0" eaLnBrk="0" fontAlgn="base" hangingPunct="0">
        <a:lnSpc>
          <a:spcPct val="90000"/>
        </a:lnSpc>
        <a:spcBef>
          <a:spcPts val="1000"/>
        </a:spcBef>
        <a:spcAft>
          <a:spcPct val="0"/>
        </a:spcAft>
        <a:buClrTx/>
        <a:buFont typeface="Wingdings 2" panose="05020102010507070707" pitchFamily="18" charset="2"/>
        <a:buChar char=""/>
        <a:defRPr sz="1800" b="0" kern="1200">
          <a:solidFill>
            <a:schemeClr val="tx1"/>
          </a:solidFill>
          <a:latin typeface="+mn-lt"/>
          <a:ea typeface="MS PGothic" pitchFamily="34" charset="-128"/>
          <a:cs typeface="Arial"/>
        </a:defRPr>
      </a:lvl2pPr>
      <a:lvl3pPr marL="739775" indent="-163513" algn="l" defTabSz="457200" rtl="0" eaLnBrk="0" fontAlgn="base" hangingPunct="0">
        <a:lnSpc>
          <a:spcPct val="90000"/>
        </a:lnSpc>
        <a:spcBef>
          <a:spcPts val="500"/>
        </a:spcBef>
        <a:spcAft>
          <a:spcPct val="0"/>
        </a:spcAft>
        <a:buClrTx/>
        <a:buFont typeface="Wingdings 2" panose="05020102010507070707" pitchFamily="18" charset="2"/>
        <a:buChar char=""/>
        <a:defRPr sz="1600" b="0" kern="1200">
          <a:solidFill>
            <a:schemeClr val="tx1"/>
          </a:solidFill>
          <a:latin typeface="+mn-lt"/>
          <a:ea typeface="MS PGothic" pitchFamily="34" charset="-128"/>
          <a:cs typeface="Arial"/>
        </a:defRPr>
      </a:lvl3pPr>
      <a:lvl4pPr marL="969963" indent="-168275" algn="l" defTabSz="457200" rtl="0" eaLnBrk="0" fontAlgn="base" hangingPunct="0">
        <a:lnSpc>
          <a:spcPct val="90000"/>
        </a:lnSpc>
        <a:spcBef>
          <a:spcPts val="200"/>
        </a:spcBef>
        <a:spcAft>
          <a:spcPct val="0"/>
        </a:spcAft>
        <a:buClrTx/>
        <a:buFont typeface="Wingdings 2" panose="05020102010507070707" pitchFamily="18" charset="2"/>
        <a:buChar char=""/>
        <a:defRPr sz="1400" b="0" kern="1200">
          <a:solidFill>
            <a:schemeClr val="tx1"/>
          </a:solidFill>
          <a:latin typeface="+mn-lt"/>
          <a:ea typeface="MS PGothic" pitchFamily="34" charset="-128"/>
          <a:cs typeface="Arial"/>
        </a:defRPr>
      </a:lvl4pPr>
      <a:lvl5pPr marL="1200150" indent="-165100" algn="l" defTabSz="457200" rtl="0" eaLnBrk="0" fontAlgn="base" hangingPunct="0">
        <a:lnSpc>
          <a:spcPct val="90000"/>
        </a:lnSpc>
        <a:spcBef>
          <a:spcPts val="100"/>
        </a:spcBef>
        <a:spcAft>
          <a:spcPct val="0"/>
        </a:spcAft>
        <a:buClrTx/>
        <a:buFont typeface="Wingdings 2" panose="05020102010507070707" pitchFamily="18" charset="2"/>
        <a:buChar char=""/>
        <a:defRPr sz="1200" b="0" kern="1200">
          <a:solidFill>
            <a:schemeClr val="tx1"/>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mailto:Linda.R.Behmke@QuestDiagnostics.co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mailto:DiverseAbilities@QuestDiagnostic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4.xml"/><Relationship Id="rId5" Type="http://schemas.openxmlformats.org/officeDocument/2006/relationships/slideLayout" Target="../slideLayouts/slideLayout11.xml"/><Relationship Id="rId4" Type="http://schemas.openxmlformats.org/officeDocument/2006/relationships/tags" Target="../tags/tag5.xml"/></Relationships>
</file>

<file path=ppt/slides/_rels/slide7.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8.xml"/><Relationship Id="rId7" Type="http://schemas.openxmlformats.org/officeDocument/2006/relationships/chart" Target="../charts/chart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12.xml"/><Relationship Id="rId9"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smtClean="0"/>
              <a:t>Quest Diagnostics DiverseAbilities</a:t>
            </a:r>
            <a:br>
              <a:rPr lang="en-US" dirty="0" smtClean="0"/>
            </a:br>
            <a:r>
              <a:rPr lang="en-US" dirty="0" smtClean="0"/>
              <a:t>Autism Hiring Initiative</a:t>
            </a:r>
            <a:endParaRPr lang="en-US" dirty="0"/>
          </a:p>
        </p:txBody>
      </p:sp>
      <p:sp>
        <p:nvSpPr>
          <p:cNvPr id="8" name="Subtitle 2"/>
          <p:cNvSpPr>
            <a:spLocks noGrp="1"/>
          </p:cNvSpPr>
          <p:nvPr>
            <p:ph type="subTitle" idx="1"/>
          </p:nvPr>
        </p:nvSpPr>
        <p:spPr/>
        <p:txBody>
          <a:bodyPr/>
          <a:lstStyle/>
          <a:p>
            <a:r>
              <a:rPr lang="en-US" b="1" dirty="0" smtClean="0"/>
              <a:t>Linda Behmke</a:t>
            </a:r>
            <a:endParaRPr lang="en-US" dirty="0"/>
          </a:p>
        </p:txBody>
      </p:sp>
      <p:sp>
        <p:nvSpPr>
          <p:cNvPr id="5" name="Text Placeholder 4"/>
          <p:cNvSpPr>
            <a:spLocks noGrp="1"/>
          </p:cNvSpPr>
          <p:nvPr>
            <p:ph type="body" sz="quarter" idx="11"/>
          </p:nvPr>
        </p:nvSpPr>
        <p:spPr/>
        <p:txBody>
          <a:bodyPr/>
          <a:lstStyle/>
          <a:p>
            <a:r>
              <a:rPr lang="en-US" dirty="0" smtClean="0"/>
              <a:t>July 21, 2018</a:t>
            </a:r>
            <a:endParaRPr lang="en-US" dirty="0"/>
          </a:p>
        </p:txBody>
      </p:sp>
    </p:spTree>
    <p:extLst>
      <p:ext uri="{BB962C8B-B14F-4D97-AF65-F5344CB8AC3E}">
        <p14:creationId xmlns:p14="http://schemas.microsoft.com/office/powerpoint/2010/main" val="899137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a:t>
            </a:r>
            <a:r>
              <a:rPr lang="en-US" dirty="0"/>
              <a:t>the appropriate level of assistance from job </a:t>
            </a:r>
            <a:r>
              <a:rPr lang="en-US" dirty="0" smtClean="0"/>
              <a:t>coaches </a:t>
            </a:r>
            <a:r>
              <a:rPr lang="en-US" dirty="0"/>
              <a:t>aid in maintaining meaningful </a:t>
            </a:r>
            <a:r>
              <a:rPr lang="en-US" dirty="0" smtClean="0"/>
              <a:t>employment? </a:t>
            </a:r>
            <a:endParaRPr lang="en-US" dirty="0"/>
          </a:p>
        </p:txBody>
      </p:sp>
      <p:sp>
        <p:nvSpPr>
          <p:cNvPr id="3" name="Content Placeholder 2"/>
          <p:cNvSpPr>
            <a:spLocks noGrp="1"/>
          </p:cNvSpPr>
          <p:nvPr>
            <p:ph sz="quarter" idx="17"/>
          </p:nvPr>
        </p:nvSpPr>
        <p:spPr>
          <a:xfrm>
            <a:off x="519500" y="1379537"/>
            <a:ext cx="11143464" cy="4206240"/>
          </a:xfrm>
        </p:spPr>
        <p:txBody>
          <a:bodyPr/>
          <a:lstStyle/>
          <a:p>
            <a:r>
              <a:rPr lang="en-US" dirty="0" smtClean="0"/>
              <a:t>The level of position and candidate/employee ability and independence will dictate the level of support needed.</a:t>
            </a:r>
          </a:p>
          <a:p>
            <a:r>
              <a:rPr lang="en-US" dirty="0" smtClean="0"/>
              <a:t>The positions that Quest has, while entry level, require individuals who do not need long term, daily support by job coaches.</a:t>
            </a:r>
          </a:p>
          <a:p>
            <a:r>
              <a:rPr lang="en-US" dirty="0" smtClean="0"/>
              <a:t>We do encourage job coaches to join the new employee for several nights of training when they first start for several reasons:</a:t>
            </a:r>
          </a:p>
          <a:p>
            <a:pPr lvl="1"/>
            <a:r>
              <a:rPr lang="en-US" dirty="0" smtClean="0"/>
              <a:t>It is important, especially in lab positions, that the job coach have a basic understanding of the tasks</a:t>
            </a:r>
          </a:p>
          <a:p>
            <a:pPr lvl="1"/>
            <a:r>
              <a:rPr lang="en-US" dirty="0" smtClean="0"/>
              <a:t>It is equally important for the job coach and Supervisor to be able to establish a relationship so that should either need to reach out as an intermediary for the employee they have met and are familiar with each other</a:t>
            </a:r>
            <a:endParaRPr lang="en-US" dirty="0"/>
          </a:p>
        </p:txBody>
      </p:sp>
    </p:spTree>
    <p:extLst>
      <p:ext uri="{BB962C8B-B14F-4D97-AF65-F5344CB8AC3E}">
        <p14:creationId xmlns:p14="http://schemas.microsoft.com/office/powerpoint/2010/main" val="2247931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6"/>
          </p:nvPr>
        </p:nvSpPr>
        <p:spPr>
          <a:xfrm>
            <a:off x="997707" y="5571719"/>
            <a:ext cx="9482906" cy="905281"/>
          </a:xfrm>
        </p:spPr>
        <p:txBody>
          <a:bodyPr/>
          <a:lstStyle/>
          <a:p>
            <a:pPr algn="ctr"/>
            <a:r>
              <a:rPr lang="en-US" sz="2000" b="1" dirty="0" smtClean="0"/>
              <a:t>Linda Behmke</a:t>
            </a:r>
          </a:p>
          <a:p>
            <a:pPr algn="ctr"/>
            <a:endParaRPr lang="en-US" sz="2000" b="1" dirty="0"/>
          </a:p>
          <a:p>
            <a:pPr algn="ctr"/>
            <a:r>
              <a:rPr lang="en-US" sz="2000" dirty="0" smtClean="0">
                <a:hlinkClick r:id="rId3"/>
              </a:rPr>
              <a:t>Linda.R.Behmke@QuestDiagnostics.com</a:t>
            </a:r>
            <a:r>
              <a:rPr lang="en-US" sz="2000" dirty="0" smtClean="0"/>
              <a:t> or </a:t>
            </a:r>
            <a:r>
              <a:rPr lang="en-US" sz="2000" dirty="0" smtClean="0">
                <a:hlinkClick r:id="rId4"/>
              </a:rPr>
              <a:t>DiverseAbilities@QuestDiagnostics.com</a:t>
            </a:r>
            <a:endParaRPr lang="en-US" sz="2000" dirty="0" smtClean="0"/>
          </a:p>
          <a:p>
            <a:pPr algn="ctr"/>
            <a:endParaRPr lang="en-US" sz="1400" dirty="0"/>
          </a:p>
        </p:txBody>
      </p:sp>
      <p:grpSp>
        <p:nvGrpSpPr>
          <p:cNvPr id="9" name="Group 8"/>
          <p:cNvGrpSpPr/>
          <p:nvPr/>
        </p:nvGrpSpPr>
        <p:grpSpPr bwMode="gray">
          <a:xfrm>
            <a:off x="3747293" y="1550988"/>
            <a:ext cx="4694238" cy="3284537"/>
            <a:chOff x="2222500" y="2151063"/>
            <a:chExt cx="4694238" cy="3284537"/>
          </a:xfrm>
        </p:grpSpPr>
        <p:sp>
          <p:nvSpPr>
            <p:cNvPr id="14" name="Freeform 6"/>
            <p:cNvSpPr>
              <a:spLocks noEditPoints="1"/>
            </p:cNvSpPr>
            <p:nvPr/>
          </p:nvSpPr>
          <p:spPr bwMode="gray">
            <a:xfrm>
              <a:off x="2222500" y="2151063"/>
              <a:ext cx="1919288" cy="2486025"/>
            </a:xfrm>
            <a:custGeom>
              <a:avLst/>
              <a:gdLst>
                <a:gd name="T0" fmla="*/ 512 w 512"/>
                <a:gd name="T1" fmla="*/ 271 h 663"/>
                <a:gd name="T2" fmla="*/ 482 w 512"/>
                <a:gd name="T3" fmla="*/ 419 h 663"/>
                <a:gd name="T4" fmla="*/ 399 w 512"/>
                <a:gd name="T5" fmla="*/ 516 h 663"/>
                <a:gd name="T6" fmla="*/ 505 w 512"/>
                <a:gd name="T7" fmla="*/ 610 h 663"/>
                <a:gd name="T8" fmla="*/ 456 w 512"/>
                <a:gd name="T9" fmla="*/ 663 h 663"/>
                <a:gd name="T10" fmla="*/ 312 w 512"/>
                <a:gd name="T11" fmla="*/ 550 h 663"/>
                <a:gd name="T12" fmla="*/ 284 w 512"/>
                <a:gd name="T13" fmla="*/ 555 h 663"/>
                <a:gd name="T14" fmla="*/ 254 w 512"/>
                <a:gd name="T15" fmla="*/ 556 h 663"/>
                <a:gd name="T16" fmla="*/ 149 w 512"/>
                <a:gd name="T17" fmla="*/ 537 h 663"/>
                <a:gd name="T18" fmla="*/ 69 w 512"/>
                <a:gd name="T19" fmla="*/ 482 h 663"/>
                <a:gd name="T20" fmla="*/ 18 w 512"/>
                <a:gd name="T21" fmla="*/ 395 h 663"/>
                <a:gd name="T22" fmla="*/ 0 w 512"/>
                <a:gd name="T23" fmla="*/ 284 h 663"/>
                <a:gd name="T24" fmla="*/ 18 w 512"/>
                <a:gd name="T25" fmla="*/ 167 h 663"/>
                <a:gd name="T26" fmla="*/ 69 w 512"/>
                <a:gd name="T27" fmla="*/ 77 h 663"/>
                <a:gd name="T28" fmla="*/ 152 w 512"/>
                <a:gd name="T29" fmla="*/ 20 h 663"/>
                <a:gd name="T30" fmla="*/ 263 w 512"/>
                <a:gd name="T31" fmla="*/ 0 h 663"/>
                <a:gd name="T32" fmla="*/ 365 w 512"/>
                <a:gd name="T33" fmla="*/ 19 h 663"/>
                <a:gd name="T34" fmla="*/ 444 w 512"/>
                <a:gd name="T35" fmla="*/ 75 h 663"/>
                <a:gd name="T36" fmla="*/ 494 w 512"/>
                <a:gd name="T37" fmla="*/ 160 h 663"/>
                <a:gd name="T38" fmla="*/ 512 w 512"/>
                <a:gd name="T39" fmla="*/ 271 h 663"/>
                <a:gd name="T40" fmla="*/ 427 w 512"/>
                <a:gd name="T41" fmla="*/ 279 h 663"/>
                <a:gd name="T42" fmla="*/ 416 w 512"/>
                <a:gd name="T43" fmla="*/ 191 h 663"/>
                <a:gd name="T44" fmla="*/ 384 w 512"/>
                <a:gd name="T45" fmla="*/ 124 h 663"/>
                <a:gd name="T46" fmla="*/ 331 w 512"/>
                <a:gd name="T47" fmla="*/ 83 h 663"/>
                <a:gd name="T48" fmla="*/ 259 w 512"/>
                <a:gd name="T49" fmla="*/ 68 h 663"/>
                <a:gd name="T50" fmla="*/ 187 w 512"/>
                <a:gd name="T51" fmla="*/ 84 h 663"/>
                <a:gd name="T52" fmla="*/ 133 w 512"/>
                <a:gd name="T53" fmla="*/ 127 h 663"/>
                <a:gd name="T54" fmla="*/ 98 w 512"/>
                <a:gd name="T55" fmla="*/ 193 h 663"/>
                <a:gd name="T56" fmla="*/ 85 w 512"/>
                <a:gd name="T57" fmla="*/ 279 h 663"/>
                <a:gd name="T58" fmla="*/ 97 w 512"/>
                <a:gd name="T59" fmla="*/ 364 h 663"/>
                <a:gd name="T60" fmla="*/ 131 w 512"/>
                <a:gd name="T61" fmla="*/ 430 h 663"/>
                <a:gd name="T62" fmla="*/ 184 w 512"/>
                <a:gd name="T63" fmla="*/ 472 h 663"/>
                <a:gd name="T64" fmla="*/ 254 w 512"/>
                <a:gd name="T65" fmla="*/ 487 h 663"/>
                <a:gd name="T66" fmla="*/ 327 w 512"/>
                <a:gd name="T67" fmla="*/ 473 h 663"/>
                <a:gd name="T68" fmla="*/ 381 w 512"/>
                <a:gd name="T69" fmla="*/ 433 h 663"/>
                <a:gd name="T70" fmla="*/ 415 w 512"/>
                <a:gd name="T71" fmla="*/ 367 h 663"/>
                <a:gd name="T72" fmla="*/ 427 w 512"/>
                <a:gd name="T73" fmla="*/ 279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663">
                  <a:moveTo>
                    <a:pt x="512" y="271"/>
                  </a:moveTo>
                  <a:cubicBezTo>
                    <a:pt x="512" y="329"/>
                    <a:pt x="502" y="378"/>
                    <a:pt x="482" y="419"/>
                  </a:cubicBezTo>
                  <a:cubicBezTo>
                    <a:pt x="463" y="460"/>
                    <a:pt x="435" y="492"/>
                    <a:pt x="399" y="516"/>
                  </a:cubicBezTo>
                  <a:cubicBezTo>
                    <a:pt x="505" y="610"/>
                    <a:pt x="505" y="610"/>
                    <a:pt x="505" y="610"/>
                  </a:cubicBezTo>
                  <a:cubicBezTo>
                    <a:pt x="456" y="663"/>
                    <a:pt x="456" y="663"/>
                    <a:pt x="456" y="663"/>
                  </a:cubicBezTo>
                  <a:cubicBezTo>
                    <a:pt x="312" y="550"/>
                    <a:pt x="312" y="550"/>
                    <a:pt x="312" y="550"/>
                  </a:cubicBezTo>
                  <a:cubicBezTo>
                    <a:pt x="303" y="552"/>
                    <a:pt x="294" y="553"/>
                    <a:pt x="284" y="555"/>
                  </a:cubicBezTo>
                  <a:cubicBezTo>
                    <a:pt x="274" y="556"/>
                    <a:pt x="264" y="556"/>
                    <a:pt x="254" y="556"/>
                  </a:cubicBezTo>
                  <a:cubicBezTo>
                    <a:pt x="215" y="556"/>
                    <a:pt x="180" y="550"/>
                    <a:pt x="149" y="537"/>
                  </a:cubicBezTo>
                  <a:cubicBezTo>
                    <a:pt x="118" y="524"/>
                    <a:pt x="91" y="505"/>
                    <a:pt x="69" y="482"/>
                  </a:cubicBezTo>
                  <a:cubicBezTo>
                    <a:pt x="47" y="458"/>
                    <a:pt x="30" y="429"/>
                    <a:pt x="18" y="395"/>
                  </a:cubicBezTo>
                  <a:cubicBezTo>
                    <a:pt x="6" y="362"/>
                    <a:pt x="0" y="325"/>
                    <a:pt x="0" y="284"/>
                  </a:cubicBezTo>
                  <a:cubicBezTo>
                    <a:pt x="0" y="241"/>
                    <a:pt x="6" y="202"/>
                    <a:pt x="18" y="167"/>
                  </a:cubicBezTo>
                  <a:cubicBezTo>
                    <a:pt x="29" y="132"/>
                    <a:pt x="47" y="102"/>
                    <a:pt x="69" y="77"/>
                  </a:cubicBezTo>
                  <a:cubicBezTo>
                    <a:pt x="92" y="52"/>
                    <a:pt x="120" y="33"/>
                    <a:pt x="152" y="20"/>
                  </a:cubicBezTo>
                  <a:cubicBezTo>
                    <a:pt x="185" y="6"/>
                    <a:pt x="221" y="0"/>
                    <a:pt x="263" y="0"/>
                  </a:cubicBezTo>
                  <a:cubicBezTo>
                    <a:pt x="301" y="0"/>
                    <a:pt x="335" y="6"/>
                    <a:pt x="365" y="19"/>
                  </a:cubicBezTo>
                  <a:cubicBezTo>
                    <a:pt x="396" y="32"/>
                    <a:pt x="422" y="51"/>
                    <a:pt x="444" y="75"/>
                  </a:cubicBezTo>
                  <a:cubicBezTo>
                    <a:pt x="466" y="99"/>
                    <a:pt x="482" y="127"/>
                    <a:pt x="494" y="160"/>
                  </a:cubicBezTo>
                  <a:cubicBezTo>
                    <a:pt x="506" y="194"/>
                    <a:pt x="512" y="230"/>
                    <a:pt x="512" y="271"/>
                  </a:cubicBezTo>
                  <a:close/>
                  <a:moveTo>
                    <a:pt x="427" y="279"/>
                  </a:moveTo>
                  <a:cubicBezTo>
                    <a:pt x="427" y="246"/>
                    <a:pt x="423" y="217"/>
                    <a:pt x="416" y="191"/>
                  </a:cubicBezTo>
                  <a:cubicBezTo>
                    <a:pt x="409" y="165"/>
                    <a:pt x="398" y="143"/>
                    <a:pt x="384" y="124"/>
                  </a:cubicBezTo>
                  <a:cubicBezTo>
                    <a:pt x="370" y="106"/>
                    <a:pt x="352" y="92"/>
                    <a:pt x="331" y="83"/>
                  </a:cubicBezTo>
                  <a:cubicBezTo>
                    <a:pt x="310" y="73"/>
                    <a:pt x="286" y="68"/>
                    <a:pt x="259" y="68"/>
                  </a:cubicBezTo>
                  <a:cubicBezTo>
                    <a:pt x="232" y="68"/>
                    <a:pt x="209" y="73"/>
                    <a:pt x="187" y="84"/>
                  </a:cubicBezTo>
                  <a:cubicBezTo>
                    <a:pt x="166" y="94"/>
                    <a:pt x="148" y="108"/>
                    <a:pt x="133" y="127"/>
                  </a:cubicBezTo>
                  <a:cubicBezTo>
                    <a:pt x="117" y="145"/>
                    <a:pt x="106" y="167"/>
                    <a:pt x="98" y="193"/>
                  </a:cubicBezTo>
                  <a:cubicBezTo>
                    <a:pt x="89" y="219"/>
                    <a:pt x="85" y="247"/>
                    <a:pt x="85" y="279"/>
                  </a:cubicBezTo>
                  <a:cubicBezTo>
                    <a:pt x="85" y="310"/>
                    <a:pt x="89" y="338"/>
                    <a:pt x="97" y="364"/>
                  </a:cubicBezTo>
                  <a:cubicBezTo>
                    <a:pt x="105" y="390"/>
                    <a:pt x="116" y="412"/>
                    <a:pt x="131" y="430"/>
                  </a:cubicBezTo>
                  <a:cubicBezTo>
                    <a:pt x="145" y="448"/>
                    <a:pt x="163" y="462"/>
                    <a:pt x="184" y="472"/>
                  </a:cubicBezTo>
                  <a:cubicBezTo>
                    <a:pt x="205" y="482"/>
                    <a:pt x="228" y="487"/>
                    <a:pt x="254" y="487"/>
                  </a:cubicBezTo>
                  <a:cubicBezTo>
                    <a:pt x="281" y="487"/>
                    <a:pt x="305" y="483"/>
                    <a:pt x="327" y="473"/>
                  </a:cubicBezTo>
                  <a:cubicBezTo>
                    <a:pt x="348" y="464"/>
                    <a:pt x="367" y="450"/>
                    <a:pt x="381" y="433"/>
                  </a:cubicBezTo>
                  <a:cubicBezTo>
                    <a:pt x="396" y="415"/>
                    <a:pt x="407" y="393"/>
                    <a:pt x="415" y="367"/>
                  </a:cubicBezTo>
                  <a:cubicBezTo>
                    <a:pt x="423" y="341"/>
                    <a:pt x="427" y="312"/>
                    <a:pt x="427" y="279"/>
                  </a:cubicBezTo>
                  <a:close/>
                </a:path>
              </a:pathLst>
            </a:cu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eaLnBrk="0" hangingPunct="0">
                <a:lnSpc>
                  <a:spcPct val="90000"/>
                </a:lnSpc>
                <a:spcBef>
                  <a:spcPts val="0"/>
                </a:spcBef>
                <a:buClr>
                  <a:schemeClr val="accent2"/>
                </a:buClr>
                <a:buSzPct val="90000"/>
              </a:pPr>
              <a:endParaRPr lang="en-US" sz="2000" b="1" dirty="0">
                <a:solidFill>
                  <a:schemeClr val="bg1"/>
                </a:solidFill>
                <a:latin typeface="+mj-lt"/>
              </a:endParaRPr>
            </a:p>
          </p:txBody>
        </p:sp>
        <p:sp>
          <p:nvSpPr>
            <p:cNvPr id="15" name="Freeform 7"/>
            <p:cNvSpPr>
              <a:spLocks noEditPoints="1"/>
            </p:cNvSpPr>
            <p:nvPr/>
          </p:nvSpPr>
          <p:spPr bwMode="gray">
            <a:xfrm>
              <a:off x="4310542" y="3298825"/>
              <a:ext cx="858838" cy="938212"/>
            </a:xfrm>
            <a:custGeom>
              <a:avLst/>
              <a:gdLst>
                <a:gd name="T0" fmla="*/ 193 w 229"/>
                <a:gd name="T1" fmla="*/ 151 h 250"/>
                <a:gd name="T2" fmla="*/ 178 w 229"/>
                <a:gd name="T3" fmla="*/ 183 h 250"/>
                <a:gd name="T4" fmla="*/ 186 w 229"/>
                <a:gd name="T5" fmla="*/ 215 h 250"/>
                <a:gd name="T6" fmla="*/ 215 w 229"/>
                <a:gd name="T7" fmla="*/ 220 h 250"/>
                <a:gd name="T8" fmla="*/ 229 w 229"/>
                <a:gd name="T9" fmla="*/ 244 h 250"/>
                <a:gd name="T10" fmla="*/ 199 w 229"/>
                <a:gd name="T11" fmla="*/ 250 h 250"/>
                <a:gd name="T12" fmla="*/ 168 w 229"/>
                <a:gd name="T13" fmla="*/ 242 h 250"/>
                <a:gd name="T14" fmla="*/ 145 w 229"/>
                <a:gd name="T15" fmla="*/ 222 h 250"/>
                <a:gd name="T16" fmla="*/ 114 w 229"/>
                <a:gd name="T17" fmla="*/ 242 h 250"/>
                <a:gd name="T18" fmla="*/ 72 w 229"/>
                <a:gd name="T19" fmla="*/ 250 h 250"/>
                <a:gd name="T20" fmla="*/ 18 w 229"/>
                <a:gd name="T21" fmla="*/ 231 h 250"/>
                <a:gd name="T22" fmla="*/ 0 w 229"/>
                <a:gd name="T23" fmla="*/ 182 h 250"/>
                <a:gd name="T24" fmla="*/ 16 w 229"/>
                <a:gd name="T25" fmla="*/ 135 h 250"/>
                <a:gd name="T26" fmla="*/ 60 w 229"/>
                <a:gd name="T27" fmla="*/ 105 h 250"/>
                <a:gd name="T28" fmla="*/ 46 w 229"/>
                <a:gd name="T29" fmla="*/ 59 h 250"/>
                <a:gd name="T30" fmla="*/ 64 w 229"/>
                <a:gd name="T31" fmla="*/ 16 h 250"/>
                <a:gd name="T32" fmla="*/ 108 w 229"/>
                <a:gd name="T33" fmla="*/ 0 h 250"/>
                <a:gd name="T34" fmla="*/ 157 w 229"/>
                <a:gd name="T35" fmla="*/ 13 h 250"/>
                <a:gd name="T36" fmla="*/ 147 w 229"/>
                <a:gd name="T37" fmla="*/ 38 h 250"/>
                <a:gd name="T38" fmla="*/ 123 w 229"/>
                <a:gd name="T39" fmla="*/ 30 h 250"/>
                <a:gd name="T40" fmla="*/ 96 w 229"/>
                <a:gd name="T41" fmla="*/ 32 h 250"/>
                <a:gd name="T42" fmla="*/ 83 w 229"/>
                <a:gd name="T43" fmla="*/ 50 h 250"/>
                <a:gd name="T44" fmla="*/ 86 w 229"/>
                <a:gd name="T45" fmla="*/ 79 h 250"/>
                <a:gd name="T46" fmla="*/ 109 w 229"/>
                <a:gd name="T47" fmla="*/ 119 h 250"/>
                <a:gd name="T48" fmla="*/ 135 w 229"/>
                <a:gd name="T49" fmla="*/ 155 h 250"/>
                <a:gd name="T50" fmla="*/ 159 w 229"/>
                <a:gd name="T51" fmla="*/ 155 h 250"/>
                <a:gd name="T52" fmla="*/ 142 w 229"/>
                <a:gd name="T53" fmla="*/ 134 h 250"/>
                <a:gd name="T54" fmla="*/ 225 w 229"/>
                <a:gd name="T55" fmla="*/ 106 h 250"/>
                <a:gd name="T56" fmla="*/ 199 w 229"/>
                <a:gd name="T57" fmla="*/ 134 h 250"/>
                <a:gd name="T58" fmla="*/ 103 w 229"/>
                <a:gd name="T59" fmla="*/ 215 h 250"/>
                <a:gd name="T60" fmla="*/ 100 w 229"/>
                <a:gd name="T61" fmla="*/ 163 h 250"/>
                <a:gd name="T62" fmla="*/ 56 w 229"/>
                <a:gd name="T63" fmla="*/ 139 h 250"/>
                <a:gd name="T64" fmla="*/ 39 w 229"/>
                <a:gd name="T65" fmla="*/ 166 h 250"/>
                <a:gd name="T66" fmla="*/ 40 w 229"/>
                <a:gd name="T67" fmla="*/ 198 h 250"/>
                <a:gd name="T68" fmla="*/ 59 w 229"/>
                <a:gd name="T69" fmla="*/ 21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9" h="250">
                  <a:moveTo>
                    <a:pt x="199" y="134"/>
                  </a:moveTo>
                  <a:cubicBezTo>
                    <a:pt x="197" y="139"/>
                    <a:pt x="195" y="145"/>
                    <a:pt x="193" y="151"/>
                  </a:cubicBezTo>
                  <a:cubicBezTo>
                    <a:pt x="191" y="156"/>
                    <a:pt x="189" y="162"/>
                    <a:pt x="186" y="167"/>
                  </a:cubicBezTo>
                  <a:cubicBezTo>
                    <a:pt x="184" y="173"/>
                    <a:pt x="181" y="178"/>
                    <a:pt x="178" y="183"/>
                  </a:cubicBezTo>
                  <a:cubicBezTo>
                    <a:pt x="175" y="189"/>
                    <a:pt x="171" y="193"/>
                    <a:pt x="168" y="198"/>
                  </a:cubicBezTo>
                  <a:cubicBezTo>
                    <a:pt x="174" y="206"/>
                    <a:pt x="180" y="211"/>
                    <a:pt x="186" y="215"/>
                  </a:cubicBezTo>
                  <a:cubicBezTo>
                    <a:pt x="192" y="219"/>
                    <a:pt x="198" y="221"/>
                    <a:pt x="205" y="221"/>
                  </a:cubicBezTo>
                  <a:cubicBezTo>
                    <a:pt x="208" y="221"/>
                    <a:pt x="211" y="221"/>
                    <a:pt x="215" y="220"/>
                  </a:cubicBezTo>
                  <a:cubicBezTo>
                    <a:pt x="219" y="220"/>
                    <a:pt x="223" y="219"/>
                    <a:pt x="229" y="217"/>
                  </a:cubicBezTo>
                  <a:cubicBezTo>
                    <a:pt x="229" y="244"/>
                    <a:pt x="229" y="244"/>
                    <a:pt x="229" y="244"/>
                  </a:cubicBezTo>
                  <a:cubicBezTo>
                    <a:pt x="224" y="246"/>
                    <a:pt x="220" y="247"/>
                    <a:pt x="215" y="248"/>
                  </a:cubicBezTo>
                  <a:cubicBezTo>
                    <a:pt x="210" y="249"/>
                    <a:pt x="205" y="250"/>
                    <a:pt x="199" y="250"/>
                  </a:cubicBezTo>
                  <a:cubicBezTo>
                    <a:pt x="193" y="250"/>
                    <a:pt x="187" y="249"/>
                    <a:pt x="182" y="248"/>
                  </a:cubicBezTo>
                  <a:cubicBezTo>
                    <a:pt x="177" y="246"/>
                    <a:pt x="172" y="245"/>
                    <a:pt x="168" y="242"/>
                  </a:cubicBezTo>
                  <a:cubicBezTo>
                    <a:pt x="164" y="240"/>
                    <a:pt x="159" y="237"/>
                    <a:pt x="156" y="233"/>
                  </a:cubicBezTo>
                  <a:cubicBezTo>
                    <a:pt x="152" y="230"/>
                    <a:pt x="148" y="226"/>
                    <a:pt x="145" y="222"/>
                  </a:cubicBezTo>
                  <a:cubicBezTo>
                    <a:pt x="140" y="226"/>
                    <a:pt x="135" y="230"/>
                    <a:pt x="130" y="233"/>
                  </a:cubicBezTo>
                  <a:cubicBezTo>
                    <a:pt x="125" y="237"/>
                    <a:pt x="120" y="240"/>
                    <a:pt x="114" y="242"/>
                  </a:cubicBezTo>
                  <a:cubicBezTo>
                    <a:pt x="108" y="245"/>
                    <a:pt x="101" y="246"/>
                    <a:pt x="94" y="248"/>
                  </a:cubicBezTo>
                  <a:cubicBezTo>
                    <a:pt x="88" y="249"/>
                    <a:pt x="80" y="250"/>
                    <a:pt x="72" y="250"/>
                  </a:cubicBezTo>
                  <a:cubicBezTo>
                    <a:pt x="60" y="250"/>
                    <a:pt x="50" y="248"/>
                    <a:pt x="41" y="245"/>
                  </a:cubicBezTo>
                  <a:cubicBezTo>
                    <a:pt x="32" y="241"/>
                    <a:pt x="25" y="237"/>
                    <a:pt x="18" y="231"/>
                  </a:cubicBezTo>
                  <a:cubicBezTo>
                    <a:pt x="12" y="225"/>
                    <a:pt x="8" y="217"/>
                    <a:pt x="5" y="209"/>
                  </a:cubicBezTo>
                  <a:cubicBezTo>
                    <a:pt x="1" y="201"/>
                    <a:pt x="0" y="192"/>
                    <a:pt x="0" y="182"/>
                  </a:cubicBezTo>
                  <a:cubicBezTo>
                    <a:pt x="0" y="173"/>
                    <a:pt x="1" y="164"/>
                    <a:pt x="4" y="156"/>
                  </a:cubicBezTo>
                  <a:cubicBezTo>
                    <a:pt x="7" y="148"/>
                    <a:pt x="11" y="141"/>
                    <a:pt x="16" y="135"/>
                  </a:cubicBezTo>
                  <a:cubicBezTo>
                    <a:pt x="22" y="129"/>
                    <a:pt x="28" y="123"/>
                    <a:pt x="35" y="118"/>
                  </a:cubicBezTo>
                  <a:cubicBezTo>
                    <a:pt x="43" y="114"/>
                    <a:pt x="51" y="109"/>
                    <a:pt x="60" y="105"/>
                  </a:cubicBezTo>
                  <a:cubicBezTo>
                    <a:pt x="56" y="98"/>
                    <a:pt x="52" y="91"/>
                    <a:pt x="50" y="83"/>
                  </a:cubicBezTo>
                  <a:cubicBezTo>
                    <a:pt x="47" y="76"/>
                    <a:pt x="46" y="68"/>
                    <a:pt x="46" y="59"/>
                  </a:cubicBezTo>
                  <a:cubicBezTo>
                    <a:pt x="46" y="50"/>
                    <a:pt x="47" y="42"/>
                    <a:pt x="50" y="35"/>
                  </a:cubicBezTo>
                  <a:cubicBezTo>
                    <a:pt x="54" y="27"/>
                    <a:pt x="58" y="21"/>
                    <a:pt x="64" y="16"/>
                  </a:cubicBezTo>
                  <a:cubicBezTo>
                    <a:pt x="69" y="11"/>
                    <a:pt x="76" y="7"/>
                    <a:pt x="83" y="4"/>
                  </a:cubicBezTo>
                  <a:cubicBezTo>
                    <a:pt x="91" y="1"/>
                    <a:pt x="99" y="0"/>
                    <a:pt x="108" y="0"/>
                  </a:cubicBezTo>
                  <a:cubicBezTo>
                    <a:pt x="118" y="0"/>
                    <a:pt x="128" y="1"/>
                    <a:pt x="136" y="4"/>
                  </a:cubicBezTo>
                  <a:cubicBezTo>
                    <a:pt x="144" y="6"/>
                    <a:pt x="151" y="9"/>
                    <a:pt x="157" y="13"/>
                  </a:cubicBezTo>
                  <a:cubicBezTo>
                    <a:pt x="157" y="44"/>
                    <a:pt x="157" y="44"/>
                    <a:pt x="157" y="44"/>
                  </a:cubicBezTo>
                  <a:cubicBezTo>
                    <a:pt x="154" y="42"/>
                    <a:pt x="151" y="40"/>
                    <a:pt x="147" y="38"/>
                  </a:cubicBezTo>
                  <a:cubicBezTo>
                    <a:pt x="143" y="36"/>
                    <a:pt x="139" y="34"/>
                    <a:pt x="135" y="33"/>
                  </a:cubicBezTo>
                  <a:cubicBezTo>
                    <a:pt x="131" y="32"/>
                    <a:pt x="126" y="30"/>
                    <a:pt x="123" y="30"/>
                  </a:cubicBezTo>
                  <a:cubicBezTo>
                    <a:pt x="119" y="29"/>
                    <a:pt x="115" y="28"/>
                    <a:pt x="112" y="28"/>
                  </a:cubicBezTo>
                  <a:cubicBezTo>
                    <a:pt x="105" y="28"/>
                    <a:pt x="100" y="29"/>
                    <a:pt x="96" y="32"/>
                  </a:cubicBezTo>
                  <a:cubicBezTo>
                    <a:pt x="92" y="34"/>
                    <a:pt x="89" y="36"/>
                    <a:pt x="87" y="40"/>
                  </a:cubicBezTo>
                  <a:cubicBezTo>
                    <a:pt x="85" y="43"/>
                    <a:pt x="84" y="46"/>
                    <a:pt x="83" y="50"/>
                  </a:cubicBezTo>
                  <a:cubicBezTo>
                    <a:pt x="83" y="53"/>
                    <a:pt x="82" y="56"/>
                    <a:pt x="82" y="59"/>
                  </a:cubicBezTo>
                  <a:cubicBezTo>
                    <a:pt x="82" y="65"/>
                    <a:pt x="83" y="72"/>
                    <a:pt x="86" y="79"/>
                  </a:cubicBezTo>
                  <a:cubicBezTo>
                    <a:pt x="89" y="86"/>
                    <a:pt x="93" y="94"/>
                    <a:pt x="99" y="104"/>
                  </a:cubicBezTo>
                  <a:cubicBezTo>
                    <a:pt x="102" y="108"/>
                    <a:pt x="105" y="113"/>
                    <a:pt x="109" y="119"/>
                  </a:cubicBezTo>
                  <a:cubicBezTo>
                    <a:pt x="113" y="124"/>
                    <a:pt x="117" y="130"/>
                    <a:pt x="122" y="136"/>
                  </a:cubicBezTo>
                  <a:cubicBezTo>
                    <a:pt x="126" y="142"/>
                    <a:pt x="130" y="149"/>
                    <a:pt x="135" y="155"/>
                  </a:cubicBezTo>
                  <a:cubicBezTo>
                    <a:pt x="140" y="161"/>
                    <a:pt x="145" y="168"/>
                    <a:pt x="150" y="174"/>
                  </a:cubicBezTo>
                  <a:cubicBezTo>
                    <a:pt x="153" y="168"/>
                    <a:pt x="156" y="162"/>
                    <a:pt x="159" y="155"/>
                  </a:cubicBezTo>
                  <a:cubicBezTo>
                    <a:pt x="162" y="149"/>
                    <a:pt x="165" y="142"/>
                    <a:pt x="167" y="134"/>
                  </a:cubicBezTo>
                  <a:cubicBezTo>
                    <a:pt x="142" y="134"/>
                    <a:pt x="142" y="134"/>
                    <a:pt x="142" y="134"/>
                  </a:cubicBezTo>
                  <a:cubicBezTo>
                    <a:pt x="142" y="106"/>
                    <a:pt x="142" y="106"/>
                    <a:pt x="142" y="106"/>
                  </a:cubicBezTo>
                  <a:cubicBezTo>
                    <a:pt x="225" y="106"/>
                    <a:pt x="225" y="106"/>
                    <a:pt x="225" y="106"/>
                  </a:cubicBezTo>
                  <a:cubicBezTo>
                    <a:pt x="225" y="134"/>
                    <a:pt x="225" y="134"/>
                    <a:pt x="225" y="134"/>
                  </a:cubicBezTo>
                  <a:lnTo>
                    <a:pt x="199" y="134"/>
                  </a:lnTo>
                  <a:close/>
                  <a:moveTo>
                    <a:pt x="75" y="221"/>
                  </a:moveTo>
                  <a:cubicBezTo>
                    <a:pt x="84" y="221"/>
                    <a:pt x="94" y="219"/>
                    <a:pt x="103" y="215"/>
                  </a:cubicBezTo>
                  <a:cubicBezTo>
                    <a:pt x="112" y="211"/>
                    <a:pt x="120" y="206"/>
                    <a:pt x="127" y="199"/>
                  </a:cubicBezTo>
                  <a:cubicBezTo>
                    <a:pt x="118" y="187"/>
                    <a:pt x="109" y="175"/>
                    <a:pt x="100" y="163"/>
                  </a:cubicBezTo>
                  <a:cubicBezTo>
                    <a:pt x="91" y="151"/>
                    <a:pt x="82" y="139"/>
                    <a:pt x="74" y="127"/>
                  </a:cubicBezTo>
                  <a:cubicBezTo>
                    <a:pt x="67" y="130"/>
                    <a:pt x="61" y="134"/>
                    <a:pt x="56" y="139"/>
                  </a:cubicBezTo>
                  <a:cubicBezTo>
                    <a:pt x="51" y="143"/>
                    <a:pt x="48" y="147"/>
                    <a:pt x="45" y="152"/>
                  </a:cubicBezTo>
                  <a:cubicBezTo>
                    <a:pt x="42" y="156"/>
                    <a:pt x="40" y="161"/>
                    <a:pt x="39" y="166"/>
                  </a:cubicBezTo>
                  <a:cubicBezTo>
                    <a:pt x="38" y="171"/>
                    <a:pt x="37" y="176"/>
                    <a:pt x="37" y="181"/>
                  </a:cubicBezTo>
                  <a:cubicBezTo>
                    <a:pt x="37" y="187"/>
                    <a:pt x="38" y="193"/>
                    <a:pt x="40" y="198"/>
                  </a:cubicBezTo>
                  <a:cubicBezTo>
                    <a:pt x="42" y="202"/>
                    <a:pt x="44" y="207"/>
                    <a:pt x="47" y="210"/>
                  </a:cubicBezTo>
                  <a:cubicBezTo>
                    <a:pt x="51" y="213"/>
                    <a:pt x="54" y="216"/>
                    <a:pt x="59" y="218"/>
                  </a:cubicBezTo>
                  <a:cubicBezTo>
                    <a:pt x="64" y="220"/>
                    <a:pt x="69" y="221"/>
                    <a:pt x="75" y="221"/>
                  </a:cubicBezTo>
                  <a:close/>
                </a:path>
              </a:pathLst>
            </a:custGeom>
            <a:solidFill>
              <a:schemeClr val="accent5"/>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lnSpc>
                  <a:spcPct val="90000"/>
                </a:lnSpc>
                <a:spcBef>
                  <a:spcPts val="0"/>
                </a:spcBef>
                <a:buClr>
                  <a:schemeClr val="accent2"/>
                </a:buClr>
                <a:buSzPct val="90000"/>
              </a:pPr>
              <a:endParaRPr lang="en-US" sz="2000" b="1" dirty="0">
                <a:solidFill>
                  <a:schemeClr val="bg1"/>
                </a:solidFill>
                <a:latin typeface="+mj-lt"/>
                <a:ea typeface="+mn-ea"/>
              </a:endParaRPr>
            </a:p>
          </p:txBody>
        </p:sp>
        <p:sp>
          <p:nvSpPr>
            <p:cNvPr id="16" name="Freeform 8"/>
            <p:cNvSpPr>
              <a:spLocks noEditPoints="1"/>
            </p:cNvSpPr>
            <p:nvPr/>
          </p:nvSpPr>
          <p:spPr bwMode="gray">
            <a:xfrm>
              <a:off x="5033963" y="3403600"/>
              <a:ext cx="1882775" cy="2032000"/>
            </a:xfrm>
            <a:custGeom>
              <a:avLst/>
              <a:gdLst>
                <a:gd name="T0" fmla="*/ 502 w 502"/>
                <a:gd name="T1" fmla="*/ 542 h 542"/>
                <a:gd name="T2" fmla="*/ 414 w 502"/>
                <a:gd name="T3" fmla="*/ 542 h 542"/>
                <a:gd name="T4" fmla="*/ 353 w 502"/>
                <a:gd name="T5" fmla="*/ 387 h 542"/>
                <a:gd name="T6" fmla="*/ 145 w 502"/>
                <a:gd name="T7" fmla="*/ 387 h 542"/>
                <a:gd name="T8" fmla="*/ 88 w 502"/>
                <a:gd name="T9" fmla="*/ 542 h 542"/>
                <a:gd name="T10" fmla="*/ 0 w 502"/>
                <a:gd name="T11" fmla="*/ 542 h 542"/>
                <a:gd name="T12" fmla="*/ 210 w 502"/>
                <a:gd name="T13" fmla="*/ 0 h 542"/>
                <a:gd name="T14" fmla="*/ 290 w 502"/>
                <a:gd name="T15" fmla="*/ 0 h 542"/>
                <a:gd name="T16" fmla="*/ 502 w 502"/>
                <a:gd name="T17" fmla="*/ 542 h 542"/>
                <a:gd name="T18" fmla="*/ 260 w 502"/>
                <a:gd name="T19" fmla="*/ 131 h 542"/>
                <a:gd name="T20" fmla="*/ 255 w 502"/>
                <a:gd name="T21" fmla="*/ 114 h 542"/>
                <a:gd name="T22" fmla="*/ 249 w 502"/>
                <a:gd name="T23" fmla="*/ 90 h 542"/>
                <a:gd name="T24" fmla="*/ 248 w 502"/>
                <a:gd name="T25" fmla="*/ 90 h 542"/>
                <a:gd name="T26" fmla="*/ 242 w 502"/>
                <a:gd name="T27" fmla="*/ 115 h 542"/>
                <a:gd name="T28" fmla="*/ 236 w 502"/>
                <a:gd name="T29" fmla="*/ 133 h 542"/>
                <a:gd name="T30" fmla="*/ 171 w 502"/>
                <a:gd name="T31" fmla="*/ 315 h 542"/>
                <a:gd name="T32" fmla="*/ 329 w 502"/>
                <a:gd name="T33" fmla="*/ 315 h 542"/>
                <a:gd name="T34" fmla="*/ 260 w 502"/>
                <a:gd name="T35" fmla="*/ 131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2" h="542">
                  <a:moveTo>
                    <a:pt x="502" y="542"/>
                  </a:moveTo>
                  <a:cubicBezTo>
                    <a:pt x="414" y="542"/>
                    <a:pt x="414" y="542"/>
                    <a:pt x="414" y="542"/>
                  </a:cubicBezTo>
                  <a:cubicBezTo>
                    <a:pt x="353" y="387"/>
                    <a:pt x="353" y="387"/>
                    <a:pt x="353" y="387"/>
                  </a:cubicBezTo>
                  <a:cubicBezTo>
                    <a:pt x="145" y="387"/>
                    <a:pt x="145" y="387"/>
                    <a:pt x="145" y="387"/>
                  </a:cubicBezTo>
                  <a:cubicBezTo>
                    <a:pt x="88" y="542"/>
                    <a:pt x="88" y="542"/>
                    <a:pt x="88" y="542"/>
                  </a:cubicBezTo>
                  <a:cubicBezTo>
                    <a:pt x="0" y="542"/>
                    <a:pt x="0" y="542"/>
                    <a:pt x="0" y="542"/>
                  </a:cubicBezTo>
                  <a:cubicBezTo>
                    <a:pt x="210" y="0"/>
                    <a:pt x="210" y="0"/>
                    <a:pt x="210" y="0"/>
                  </a:cubicBezTo>
                  <a:cubicBezTo>
                    <a:pt x="290" y="0"/>
                    <a:pt x="290" y="0"/>
                    <a:pt x="290" y="0"/>
                  </a:cubicBezTo>
                  <a:lnTo>
                    <a:pt x="502" y="542"/>
                  </a:lnTo>
                  <a:close/>
                  <a:moveTo>
                    <a:pt x="260" y="131"/>
                  </a:moveTo>
                  <a:cubicBezTo>
                    <a:pt x="258" y="127"/>
                    <a:pt x="257" y="121"/>
                    <a:pt x="255" y="114"/>
                  </a:cubicBezTo>
                  <a:cubicBezTo>
                    <a:pt x="252" y="106"/>
                    <a:pt x="251" y="99"/>
                    <a:pt x="249" y="90"/>
                  </a:cubicBezTo>
                  <a:cubicBezTo>
                    <a:pt x="248" y="90"/>
                    <a:pt x="248" y="90"/>
                    <a:pt x="248" y="90"/>
                  </a:cubicBezTo>
                  <a:cubicBezTo>
                    <a:pt x="246" y="99"/>
                    <a:pt x="245" y="107"/>
                    <a:pt x="242" y="115"/>
                  </a:cubicBezTo>
                  <a:cubicBezTo>
                    <a:pt x="240" y="122"/>
                    <a:pt x="238" y="128"/>
                    <a:pt x="236" y="133"/>
                  </a:cubicBezTo>
                  <a:cubicBezTo>
                    <a:pt x="171" y="315"/>
                    <a:pt x="171" y="315"/>
                    <a:pt x="171" y="315"/>
                  </a:cubicBezTo>
                  <a:cubicBezTo>
                    <a:pt x="329" y="315"/>
                    <a:pt x="329" y="315"/>
                    <a:pt x="329" y="315"/>
                  </a:cubicBezTo>
                  <a:lnTo>
                    <a:pt x="260" y="131"/>
                  </a:lnTo>
                  <a:close/>
                </a:path>
              </a:pathLst>
            </a:cu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eaLnBrk="0" hangingPunct="0">
                <a:lnSpc>
                  <a:spcPct val="90000"/>
                </a:lnSpc>
                <a:spcBef>
                  <a:spcPts val="0"/>
                </a:spcBef>
                <a:buClr>
                  <a:schemeClr val="accent2"/>
                </a:buClr>
                <a:buSzPct val="90000"/>
              </a:pPr>
              <a:endParaRPr lang="en-US" sz="2000" b="1" dirty="0">
                <a:solidFill>
                  <a:schemeClr val="bg1"/>
                </a:solidFill>
                <a:latin typeface="+mj-lt"/>
              </a:endParaRPr>
            </a:p>
          </p:txBody>
        </p:sp>
      </p:grpSp>
    </p:spTree>
    <p:extLst>
      <p:ext uri="{BB962C8B-B14F-4D97-AF65-F5344CB8AC3E}">
        <p14:creationId xmlns:p14="http://schemas.microsoft.com/office/powerpoint/2010/main" val="534283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Quest Diagnostics</a:t>
            </a:r>
            <a:br>
              <a:rPr lang="en-US" dirty="0" smtClean="0"/>
            </a:br>
            <a:r>
              <a:rPr lang="en-US" dirty="0" smtClean="0"/>
              <a:t>DiverseAbilities</a:t>
            </a:r>
            <a:br>
              <a:rPr lang="en-US" dirty="0" smtClean="0"/>
            </a:br>
            <a:r>
              <a:rPr lang="en-US" dirty="0" smtClean="0"/>
              <a:t>Autism Hiring Initiative</a:t>
            </a:r>
            <a:endParaRPr lang="en-US" dirty="0"/>
          </a:p>
        </p:txBody>
      </p:sp>
    </p:spTree>
    <p:extLst>
      <p:ext uri="{BB962C8B-B14F-4D97-AF65-F5344CB8AC3E}">
        <p14:creationId xmlns:p14="http://schemas.microsoft.com/office/powerpoint/2010/main" val="2593609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9" name="Rectangle 13"/>
          <p:cNvSpPr>
            <a:spLocks noGrp="1"/>
          </p:cNvSpPr>
          <p:nvPr>
            <p:ph type="title"/>
          </p:nvPr>
        </p:nvSpPr>
        <p:spPr/>
        <p:txBody>
          <a:bodyPr/>
          <a:lstStyle/>
          <a:p>
            <a:pPr algn="ctr"/>
            <a:r>
              <a:rPr lang="en-US" dirty="0" smtClean="0"/>
              <a:t>Quest Diagnostics Overview</a:t>
            </a:r>
          </a:p>
        </p:txBody>
      </p:sp>
      <p:sp>
        <p:nvSpPr>
          <p:cNvPr id="8" name="Content Placeholder 7"/>
          <p:cNvSpPr>
            <a:spLocks noGrp="1"/>
          </p:cNvSpPr>
          <p:nvPr>
            <p:ph sz="quarter" idx="17"/>
          </p:nvPr>
        </p:nvSpPr>
        <p:spPr/>
        <p:txBody>
          <a:bodyPr/>
          <a:lstStyle/>
          <a:p>
            <a:r>
              <a:rPr lang="en-US" b="1" dirty="0">
                <a:solidFill>
                  <a:srgbClr val="859419"/>
                </a:solidFill>
              </a:rPr>
              <a:t>Quest Diagnostics is the world’s leading provider of diagnostic information services</a:t>
            </a:r>
          </a:p>
          <a:p>
            <a:r>
              <a:rPr lang="en-US" b="1" dirty="0">
                <a:solidFill>
                  <a:srgbClr val="859419"/>
                </a:solidFill>
              </a:rPr>
              <a:t>Generated 2017 revenues of approximately $7.7 </a:t>
            </a:r>
            <a:r>
              <a:rPr lang="en-US" b="1" dirty="0" smtClean="0">
                <a:solidFill>
                  <a:srgbClr val="859419"/>
                </a:solidFill>
              </a:rPr>
              <a:t>billion</a:t>
            </a:r>
          </a:p>
          <a:p>
            <a:r>
              <a:rPr lang="en-US" b="1" dirty="0">
                <a:solidFill>
                  <a:srgbClr val="859419"/>
                </a:solidFill>
              </a:rPr>
              <a:t>Ranks as a component of the S&amp;P 500</a:t>
            </a:r>
          </a:p>
          <a:p>
            <a:r>
              <a:rPr lang="en-US" b="1" dirty="0">
                <a:solidFill>
                  <a:srgbClr val="859419"/>
                </a:solidFill>
              </a:rPr>
              <a:t>Touches the lives of 30 percent of American adults each year</a:t>
            </a:r>
          </a:p>
          <a:p>
            <a:r>
              <a:rPr lang="en-US" b="1" dirty="0">
                <a:solidFill>
                  <a:srgbClr val="859419"/>
                </a:solidFill>
              </a:rPr>
              <a:t>Serves about half of the physicians and hospitals in the U.S</a:t>
            </a:r>
          </a:p>
          <a:p>
            <a:r>
              <a:rPr lang="en-US" b="1" dirty="0">
                <a:solidFill>
                  <a:srgbClr val="859419"/>
                </a:solidFill>
              </a:rPr>
              <a:t>Engages workforce of about 45,000 employees dedicated to putting patients first every day</a:t>
            </a:r>
          </a:p>
        </p:txBody>
      </p:sp>
    </p:spTree>
    <p:extLst>
      <p:ext uri="{BB962C8B-B14F-4D97-AF65-F5344CB8AC3E}">
        <p14:creationId xmlns:p14="http://schemas.microsoft.com/office/powerpoint/2010/main" val="1132504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Awards and Recognition</a:t>
            </a:r>
            <a:endParaRPr lang="en-US" dirty="0"/>
          </a:p>
        </p:txBody>
      </p:sp>
      <p:sp>
        <p:nvSpPr>
          <p:cNvPr id="3" name="Content Placeholder 2"/>
          <p:cNvSpPr>
            <a:spLocks noGrp="1"/>
          </p:cNvSpPr>
          <p:nvPr>
            <p:ph sz="quarter" idx="17"/>
          </p:nvPr>
        </p:nvSpPr>
        <p:spPr>
          <a:xfrm>
            <a:off x="500450" y="1160462"/>
            <a:ext cx="11143464" cy="4206240"/>
          </a:xfrm>
        </p:spPr>
        <p:txBody>
          <a:bodyPr/>
          <a:lstStyle/>
          <a:p>
            <a:r>
              <a:rPr lang="en-US" sz="1200" b="1" dirty="0"/>
              <a:t>Named to Fortune Magazine's 2018 World's Most Admired Companies list in the Health Care industry category of "Pharmacy and Other Services" for the third consecutive year</a:t>
            </a:r>
          </a:p>
          <a:p>
            <a:r>
              <a:rPr lang="en-US" sz="1200" b="1" dirty="0"/>
              <a:t>Among FORTUNE® Magazine's 2017 Fortune 500® companies</a:t>
            </a:r>
          </a:p>
          <a:p>
            <a:r>
              <a:rPr lang="en-US" sz="1200" b="1" dirty="0"/>
              <a:t>Ranked on the Forbes® 2017 Global 2000</a:t>
            </a:r>
          </a:p>
          <a:p>
            <a:r>
              <a:rPr lang="en-US" sz="1200" b="1" dirty="0"/>
              <a:t>Ranked on the “Barron’s 500” list of top-performing large companies for 2017</a:t>
            </a:r>
          </a:p>
          <a:p>
            <a:r>
              <a:rPr lang="en-US" sz="1200" b="1" dirty="0"/>
              <a:t>Named a member of the Dow Jones® Sustainability World and North America indexes since 2004 (DJSI World) and 2005 (DJSI North America). The Dow Jones Sustainability World Index represents the top 10% of the leading sustainability companies out of the biggest 2,500 companies in the Dow Jones Global Total Stock Market Index</a:t>
            </a:r>
          </a:p>
          <a:p>
            <a:r>
              <a:rPr lang="en-US" sz="1200" b="1" dirty="0"/>
              <a:t>Earned a place on the annual Newsweek Green Rankings, for the fourth consecutive year on the 2017 U.S. list</a:t>
            </a:r>
          </a:p>
          <a:p>
            <a:r>
              <a:rPr lang="en-US" sz="1200" b="1" dirty="0"/>
              <a:t>Consistently named one of the best places to work in U.S. business journal rankings, including Forbes® 2018 America's Best Large Employers </a:t>
            </a:r>
          </a:p>
          <a:p>
            <a:r>
              <a:rPr lang="en-US" sz="1200" b="1" dirty="0"/>
              <a:t>Achieved Cancer Gold Standard™ accreditation from the CEO Roundtable on Cancer, recognizing our important actions to reduce the cancer risk of employees and their families</a:t>
            </a:r>
          </a:p>
          <a:p>
            <a:r>
              <a:rPr lang="en-US" sz="1200" b="1" dirty="0"/>
              <a:t>Received a rating of 100 from the Human Rights Compassion Foundation on the 2017 Corporate Equality Index, earning the distinction of being a "Best Place to Work for LGBT Equality"</a:t>
            </a:r>
          </a:p>
          <a:p>
            <a:r>
              <a:rPr lang="en-US" sz="1200" b="1" dirty="0"/>
              <a:t>Named a DiversityInc Noteworthy Company for the </a:t>
            </a:r>
            <a:r>
              <a:rPr lang="en-US" sz="1200" b="1" dirty="0" smtClean="0"/>
              <a:t>second </a:t>
            </a:r>
            <a:r>
              <a:rPr lang="en-US" sz="1200" b="1" dirty="0"/>
              <a:t>consecutive year in 2018</a:t>
            </a:r>
          </a:p>
        </p:txBody>
      </p:sp>
    </p:spTree>
    <p:extLst>
      <p:ext uri="{BB962C8B-B14F-4D97-AF65-F5344CB8AC3E}">
        <p14:creationId xmlns:p14="http://schemas.microsoft.com/office/powerpoint/2010/main" val="246902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DiverseAbilities Employee Business Network</a:t>
            </a:r>
            <a:endParaRPr lang="en-US" dirty="0"/>
          </a:p>
        </p:txBody>
      </p:sp>
      <p:sp>
        <p:nvSpPr>
          <p:cNvPr id="3" name="Content Placeholder 2"/>
          <p:cNvSpPr>
            <a:spLocks noGrp="1"/>
          </p:cNvSpPr>
          <p:nvPr>
            <p:ph sz="quarter" idx="17"/>
          </p:nvPr>
        </p:nvSpPr>
        <p:spPr/>
        <p:txBody>
          <a:bodyPr/>
          <a:lstStyle/>
          <a:p>
            <a:r>
              <a:rPr lang="en-US" dirty="0"/>
              <a:t>Mission</a:t>
            </a:r>
          </a:p>
          <a:p>
            <a:pPr lvl="1"/>
            <a:r>
              <a:rPr lang="en-US" dirty="0"/>
              <a:t>Leverage the network to support and expand Quest Diagnostics Disability recruitment strategy. Seek out and hire candidates that mirror our client base and the patients we serve. Build value by instilling in our employees an awareness and understanding of the disability community. Create a work environment that values all, regardless of disability. Through awareness, education and culture change; create a supportive and inclusive organization, that eradicates the stigma and perceptions as it relates to individuals with disabilities.</a:t>
            </a:r>
            <a:endParaRPr lang="en-US" dirty="0" smtClean="0"/>
          </a:p>
          <a:p>
            <a:r>
              <a:rPr lang="en-US" dirty="0" smtClean="0"/>
              <a:t>Business </a:t>
            </a:r>
            <a:r>
              <a:rPr lang="en-US" dirty="0"/>
              <a:t>Case</a:t>
            </a:r>
          </a:p>
          <a:p>
            <a:pPr lvl="1"/>
            <a:r>
              <a:rPr lang="en-US" dirty="0"/>
              <a:t>Hiring, promoting and valuing individuals with disabilities is good business and also required as a federal contractor.  Studies show that individuals with disabilities are typically very engaged employees who work hard, do not take excessive time off and stay in their jobs - they are very loyal workers so increasing our numbers of individuals with disabilities as well as raising awareness about the value that we place on these workers will pay off rewards in all areas of our business. 												</a:t>
            </a:r>
          </a:p>
          <a:p>
            <a:pPr lvl="1"/>
            <a:endParaRPr lang="en-US" dirty="0"/>
          </a:p>
        </p:txBody>
      </p:sp>
      <p:sp>
        <p:nvSpPr>
          <p:cNvPr id="5" name="Text Placeholder 4"/>
          <p:cNvSpPr>
            <a:spLocks noGrp="1"/>
          </p:cNvSpPr>
          <p:nvPr>
            <p:ph type="body" sz="quarter" idx="16"/>
          </p:nvPr>
        </p:nvSpPr>
        <p:spPr/>
        <p:txBody>
          <a:bodyPr/>
          <a:lstStyle/>
          <a:p>
            <a:r>
              <a:rPr lang="en-US" dirty="0" smtClean="0"/>
              <a:t>Employee Business Networks at Quest are similar to Employee Resource Groups. We do try to very consciously align to business goals and not just be aligned to employees that agree or identify with the specific network.</a:t>
            </a:r>
            <a:endParaRPr lang="en-US" dirty="0"/>
          </a:p>
        </p:txBody>
      </p:sp>
    </p:spTree>
    <p:extLst>
      <p:ext uri="{BB962C8B-B14F-4D97-AF65-F5344CB8AC3E}">
        <p14:creationId xmlns:p14="http://schemas.microsoft.com/office/powerpoint/2010/main" val="1566834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04721" y="5932488"/>
            <a:ext cx="10665222"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Rectangle 21"/>
          <p:cNvSpPr/>
          <p:nvPr/>
        </p:nvSpPr>
        <p:spPr>
          <a:xfrm>
            <a:off x="304721" y="2819400"/>
            <a:ext cx="3432339" cy="198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ectangle 22"/>
          <p:cNvSpPr/>
          <p:nvPr/>
        </p:nvSpPr>
        <p:spPr>
          <a:xfrm>
            <a:off x="3927511" y="2819400"/>
            <a:ext cx="3432339" cy="198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Rectangle 23"/>
          <p:cNvSpPr/>
          <p:nvPr/>
        </p:nvSpPr>
        <p:spPr>
          <a:xfrm>
            <a:off x="7537604" y="2819400"/>
            <a:ext cx="3432339" cy="198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itle 5"/>
          <p:cNvSpPr txBox="1">
            <a:spLocks/>
          </p:cNvSpPr>
          <p:nvPr/>
        </p:nvSpPr>
        <p:spPr>
          <a:xfrm>
            <a:off x="215845" y="76200"/>
            <a:ext cx="10652525" cy="1143000"/>
          </a:xfrm>
          <a:prstGeom prst="rect">
            <a:avLst/>
          </a:prstGeom>
        </p:spPr>
        <p:txBody>
          <a:bodyPr anchor="ct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a:lnSpc>
                <a:spcPts val="3000"/>
              </a:lnSpc>
              <a:defRPr/>
            </a:pPr>
            <a:r>
              <a:rPr lang="en-US" sz="3000" dirty="0"/>
              <a:t>There are multiple benefits to adopting a disability inclusion program</a:t>
            </a:r>
            <a:endParaRPr lang="en-US" sz="3000" b="1" dirty="0">
              <a:solidFill>
                <a:srgbClr val="FF0000"/>
              </a:solidFill>
            </a:endParaRPr>
          </a:p>
        </p:txBody>
      </p:sp>
      <p:sp>
        <p:nvSpPr>
          <p:cNvPr id="6" name="Rectangle 5"/>
          <p:cNvSpPr/>
          <p:nvPr/>
        </p:nvSpPr>
        <p:spPr>
          <a:xfrm>
            <a:off x="304721" y="1371600"/>
            <a:ext cx="3432339" cy="12192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Good for business;</a:t>
            </a:r>
            <a:br>
              <a:rPr lang="en-US" dirty="0"/>
            </a:br>
            <a:r>
              <a:rPr lang="en-US" dirty="0"/>
              <a:t>high </a:t>
            </a:r>
            <a:r>
              <a:rPr lang="en-US" dirty="0" smtClean="0"/>
              <a:t>ROI – solves specific business issues in Specimen Processing departments </a:t>
            </a:r>
            <a:endParaRPr lang="en-US" dirty="0"/>
          </a:p>
        </p:txBody>
      </p:sp>
      <p:sp>
        <p:nvSpPr>
          <p:cNvPr id="7" name="Rectangle 6"/>
          <p:cNvSpPr/>
          <p:nvPr/>
        </p:nvSpPr>
        <p:spPr>
          <a:xfrm>
            <a:off x="3927511" y="1371600"/>
            <a:ext cx="3432339" cy="12192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Proven to work in multiple industries </a:t>
            </a:r>
          </a:p>
        </p:txBody>
      </p:sp>
      <p:sp>
        <p:nvSpPr>
          <p:cNvPr id="8" name="Rectangle 7"/>
          <p:cNvSpPr/>
          <p:nvPr/>
        </p:nvSpPr>
        <p:spPr>
          <a:xfrm>
            <a:off x="7537604" y="1371600"/>
            <a:ext cx="3432339" cy="12192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Fulfills federal compliance needs</a:t>
            </a:r>
          </a:p>
        </p:txBody>
      </p:sp>
      <p:sp>
        <p:nvSpPr>
          <p:cNvPr id="10" name="Gray1"/>
          <p:cNvSpPr/>
          <p:nvPr/>
        </p:nvSpPr>
        <p:spPr bwMode="auto">
          <a:xfrm>
            <a:off x="203147" y="1219200"/>
            <a:ext cx="526913" cy="395288"/>
          </a:xfrm>
          <a:prstGeom prst="ellipse">
            <a:avLst/>
          </a:prstGeom>
          <a:solidFill>
            <a:schemeClr val="tx2">
              <a:lumMod val="20000"/>
              <a:lumOff val="80000"/>
            </a:schemeClr>
          </a:solidFill>
          <a:ln w="1905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a:defRPr/>
            </a:pPr>
            <a:r>
              <a:rPr lang="en-GB" sz="1600" b="1" dirty="0">
                <a:latin typeface="Verdana" pitchFamily="34" charset="0"/>
              </a:rPr>
              <a:t>1</a:t>
            </a:r>
          </a:p>
        </p:txBody>
      </p:sp>
      <p:sp>
        <p:nvSpPr>
          <p:cNvPr id="11" name="Gray1"/>
          <p:cNvSpPr/>
          <p:nvPr/>
        </p:nvSpPr>
        <p:spPr bwMode="auto">
          <a:xfrm>
            <a:off x="3840751" y="1219200"/>
            <a:ext cx="526912" cy="395288"/>
          </a:xfrm>
          <a:prstGeom prst="ellipse">
            <a:avLst/>
          </a:prstGeom>
          <a:solidFill>
            <a:schemeClr val="tx2">
              <a:lumMod val="20000"/>
              <a:lumOff val="80000"/>
            </a:schemeClr>
          </a:solidFill>
          <a:ln w="1905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a:defRPr/>
            </a:pPr>
            <a:r>
              <a:rPr lang="en-GB" sz="1600" b="1" dirty="0">
                <a:latin typeface="Verdana" pitchFamily="34" charset="0"/>
              </a:rPr>
              <a:t>2</a:t>
            </a:r>
          </a:p>
        </p:txBody>
      </p:sp>
      <p:sp>
        <p:nvSpPr>
          <p:cNvPr id="12" name="Gray1"/>
          <p:cNvSpPr/>
          <p:nvPr/>
        </p:nvSpPr>
        <p:spPr bwMode="auto">
          <a:xfrm>
            <a:off x="7414869" y="1219200"/>
            <a:ext cx="526913" cy="395288"/>
          </a:xfrm>
          <a:prstGeom prst="ellipse">
            <a:avLst/>
          </a:prstGeom>
          <a:solidFill>
            <a:schemeClr val="tx2">
              <a:lumMod val="20000"/>
              <a:lumOff val="80000"/>
            </a:schemeClr>
          </a:solidFill>
          <a:ln w="1905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a:defRPr/>
            </a:pPr>
            <a:r>
              <a:rPr lang="en-GB" sz="1600" b="1" dirty="0">
                <a:latin typeface="Verdana" pitchFamily="34" charset="0"/>
              </a:rPr>
              <a:t>3</a:t>
            </a:r>
          </a:p>
        </p:txBody>
      </p:sp>
      <p:sp>
        <p:nvSpPr>
          <p:cNvPr id="14" name="Rectangle 13"/>
          <p:cNvSpPr/>
          <p:nvPr/>
        </p:nvSpPr>
        <p:spPr>
          <a:xfrm>
            <a:off x="304721" y="5029200"/>
            <a:ext cx="10665222" cy="7620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Disability hiring bridges “Doing Good” AND “Good for Business”</a:t>
            </a:r>
          </a:p>
        </p:txBody>
      </p:sp>
      <p:sp>
        <p:nvSpPr>
          <p:cNvPr id="17" name="Gray1"/>
          <p:cNvSpPr/>
          <p:nvPr/>
        </p:nvSpPr>
        <p:spPr bwMode="auto">
          <a:xfrm>
            <a:off x="203147" y="4876800"/>
            <a:ext cx="526913" cy="395288"/>
          </a:xfrm>
          <a:prstGeom prst="ellipse">
            <a:avLst/>
          </a:prstGeom>
          <a:solidFill>
            <a:schemeClr val="tx2">
              <a:lumMod val="20000"/>
              <a:lumOff val="80000"/>
            </a:schemeClr>
          </a:solidFill>
          <a:ln w="1905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a:defRPr/>
            </a:pPr>
            <a:r>
              <a:rPr lang="en-GB" sz="1600" b="1" dirty="0">
                <a:latin typeface="Verdana" pitchFamily="34" charset="0"/>
              </a:rPr>
              <a:t>4</a:t>
            </a:r>
          </a:p>
        </p:txBody>
      </p:sp>
      <p:sp>
        <p:nvSpPr>
          <p:cNvPr id="15375" name="TextBox 17"/>
          <p:cNvSpPr txBox="1">
            <a:spLocks noChangeArrowheads="1"/>
          </p:cNvSpPr>
          <p:nvPr>
            <p:custDataLst>
              <p:tags r:id="rId1"/>
            </p:custDataLst>
          </p:nvPr>
        </p:nvSpPr>
        <p:spPr bwMode="auto">
          <a:xfrm>
            <a:off x="304721" y="2819400"/>
            <a:ext cx="3432339"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a:solidFill>
                  <a:schemeClr val="tx1"/>
                </a:solidFill>
                <a:latin typeface="Arial" panose="020B0604020202020204" pitchFamily="34" charset="0"/>
              </a:defRPr>
            </a:lvl1pPr>
            <a:lvl2pPr marL="449263" indent="-182563">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200"/>
              </a:spcBef>
              <a:buSzPct val="100000"/>
              <a:buFont typeface="Verdana" panose="020B0604030504040204" pitchFamily="34" charset="0"/>
              <a:buChar char="•"/>
            </a:pPr>
            <a:r>
              <a:rPr lang="en-US" altLang="en-US" sz="1400" dirty="0"/>
              <a:t>Recruitment benefits</a:t>
            </a:r>
          </a:p>
          <a:p>
            <a:pPr lvl="1">
              <a:spcBef>
                <a:spcPts val="200"/>
              </a:spcBef>
              <a:buSzPct val="100000"/>
              <a:buFont typeface="Verdana" panose="020B0604030504040204" pitchFamily="34" charset="0"/>
              <a:buChar char="-"/>
            </a:pPr>
            <a:r>
              <a:rPr lang="en-US" altLang="en-US" sz="1200" dirty="0"/>
              <a:t>Large un-tapped labor pool</a:t>
            </a:r>
          </a:p>
          <a:p>
            <a:pPr lvl="1">
              <a:spcBef>
                <a:spcPts val="200"/>
              </a:spcBef>
              <a:buSzPct val="100000"/>
              <a:buFont typeface="Verdana" panose="020B0604030504040204" pitchFamily="34" charset="0"/>
              <a:buChar char="-"/>
            </a:pPr>
            <a:r>
              <a:rPr lang="en-US" altLang="en-US" sz="1200" b="1" u="sng" dirty="0"/>
              <a:t>Lower turnover &amp; reduced recruiting costs</a:t>
            </a:r>
          </a:p>
          <a:p>
            <a:pPr>
              <a:spcBef>
                <a:spcPts val="200"/>
              </a:spcBef>
              <a:buSzPct val="100000"/>
              <a:buFont typeface="Verdana" panose="020B0604030504040204" pitchFamily="34" charset="0"/>
              <a:buChar char="•"/>
            </a:pPr>
            <a:r>
              <a:rPr lang="en-US" altLang="en-US" sz="1400" dirty="0"/>
              <a:t>Labor productivity benefits</a:t>
            </a:r>
          </a:p>
          <a:p>
            <a:pPr lvl="1">
              <a:spcBef>
                <a:spcPts val="200"/>
              </a:spcBef>
              <a:buSzPct val="100000"/>
              <a:buFont typeface="Verdana" panose="020B0604030504040204" pitchFamily="34" charset="0"/>
              <a:buChar char="-"/>
            </a:pPr>
            <a:r>
              <a:rPr lang="en-US" altLang="en-US" sz="1200" dirty="0"/>
              <a:t>As good / better productivity and safety record</a:t>
            </a:r>
          </a:p>
          <a:p>
            <a:pPr>
              <a:spcBef>
                <a:spcPts val="200"/>
              </a:spcBef>
              <a:buSzPct val="100000"/>
              <a:buFont typeface="Verdana" panose="020B0604030504040204" pitchFamily="34" charset="0"/>
              <a:buChar char="•"/>
            </a:pPr>
            <a:r>
              <a:rPr lang="en-US" altLang="en-US" sz="1400" dirty="0"/>
              <a:t>No impact on insurance costs</a:t>
            </a:r>
          </a:p>
        </p:txBody>
      </p:sp>
      <p:sp>
        <p:nvSpPr>
          <p:cNvPr id="15376" name="TextBox 20"/>
          <p:cNvSpPr txBox="1">
            <a:spLocks noChangeArrowheads="1"/>
          </p:cNvSpPr>
          <p:nvPr>
            <p:custDataLst>
              <p:tags r:id="rId2"/>
            </p:custDataLst>
          </p:nvPr>
        </p:nvSpPr>
        <p:spPr bwMode="auto">
          <a:xfrm>
            <a:off x="304721" y="5953126"/>
            <a:ext cx="1066522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675"/>
              </a:spcBef>
              <a:buSzPct val="100000"/>
              <a:buFont typeface="Verdana" panose="020B0604030504040204" pitchFamily="34" charset="0"/>
              <a:buChar char="•"/>
            </a:pPr>
            <a:r>
              <a:rPr lang="en-US" altLang="en-US" sz="1400" dirty="0"/>
              <a:t>There are 56 million people with disabilities in the United States, of which 70% are unemployed</a:t>
            </a:r>
          </a:p>
          <a:p>
            <a:pPr>
              <a:spcBef>
                <a:spcPts val="675"/>
              </a:spcBef>
              <a:buSzPct val="100000"/>
              <a:buFont typeface="Verdana" panose="020B0604030504040204" pitchFamily="34" charset="0"/>
              <a:buChar char="•"/>
            </a:pPr>
            <a:r>
              <a:rPr lang="en-US" altLang="en-US" sz="1400" dirty="0"/>
              <a:t>Most PwDs can work and have the ability to succeed in the workplace, yet current hiring and operating practices result in the majority of citizens not being able to find employment  </a:t>
            </a:r>
          </a:p>
        </p:txBody>
      </p:sp>
      <p:sp>
        <p:nvSpPr>
          <p:cNvPr id="25" name="Right Arrow 24"/>
          <p:cNvSpPr/>
          <p:nvPr/>
        </p:nvSpPr>
        <p:spPr>
          <a:xfrm rot="5400000">
            <a:off x="1802356" y="2086650"/>
            <a:ext cx="352425" cy="1113077"/>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lstStyle/>
          <a:p>
            <a:pPr algn="ctr">
              <a:defRPr/>
            </a:pPr>
            <a:endParaRPr lang="en-US" sz="1400" u="sng" dirty="0">
              <a:solidFill>
                <a:srgbClr val="FFFFFF"/>
              </a:solidFill>
            </a:endParaRPr>
          </a:p>
        </p:txBody>
      </p:sp>
      <p:sp>
        <p:nvSpPr>
          <p:cNvPr id="26" name="Right Arrow 25"/>
          <p:cNvSpPr/>
          <p:nvPr/>
        </p:nvSpPr>
        <p:spPr>
          <a:xfrm rot="5400000">
            <a:off x="5461120" y="2086650"/>
            <a:ext cx="352425" cy="1113077"/>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lstStyle/>
          <a:p>
            <a:pPr algn="ctr">
              <a:defRPr/>
            </a:pPr>
            <a:endParaRPr lang="en-US" sz="1400" u="sng" dirty="0">
              <a:solidFill>
                <a:srgbClr val="FFFFFF"/>
              </a:solidFill>
            </a:endParaRPr>
          </a:p>
        </p:txBody>
      </p:sp>
      <p:sp>
        <p:nvSpPr>
          <p:cNvPr id="27" name="Right Arrow 26"/>
          <p:cNvSpPr/>
          <p:nvPr/>
        </p:nvSpPr>
        <p:spPr>
          <a:xfrm rot="5400000">
            <a:off x="9077561" y="2086650"/>
            <a:ext cx="352425" cy="1113077"/>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lstStyle/>
          <a:p>
            <a:pPr algn="ctr">
              <a:defRPr/>
            </a:pPr>
            <a:endParaRPr lang="en-US" sz="1400" u="sng" dirty="0">
              <a:solidFill>
                <a:srgbClr val="FFFFFF"/>
              </a:solidFill>
            </a:endParaRPr>
          </a:p>
        </p:txBody>
      </p:sp>
      <p:sp>
        <p:nvSpPr>
          <p:cNvPr id="28" name="Right Arrow 27"/>
          <p:cNvSpPr/>
          <p:nvPr/>
        </p:nvSpPr>
        <p:spPr>
          <a:xfrm rot="5400000">
            <a:off x="5460327" y="5286256"/>
            <a:ext cx="354012" cy="1113077"/>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lstStyle/>
          <a:p>
            <a:pPr algn="ctr">
              <a:defRPr/>
            </a:pPr>
            <a:endParaRPr lang="en-US" sz="1400" u="sng" dirty="0">
              <a:solidFill>
                <a:srgbClr val="FFFFFF"/>
              </a:solidFill>
            </a:endParaRPr>
          </a:p>
        </p:txBody>
      </p:sp>
      <p:sp>
        <p:nvSpPr>
          <p:cNvPr id="15381" name="BainBulletsConfiguration" hidden="1"/>
          <p:cNvSpPr txBox="1">
            <a:spLocks noChangeArrowheads="1"/>
          </p:cNvSpPr>
          <p:nvPr/>
        </p:nvSpPr>
        <p:spPr bwMode="auto">
          <a:xfrm>
            <a:off x="16929" y="12700"/>
            <a:ext cx="11850247"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 dirty="0">
                <a:solidFill>
                  <a:srgbClr val="FFFFFF"/>
                </a:solidFill>
              </a:rPr>
              <a:t>18_84 21_85 31_84 32_84</a:t>
            </a:r>
          </a:p>
        </p:txBody>
      </p:sp>
      <p:sp>
        <p:nvSpPr>
          <p:cNvPr id="15382" name="TextBox 30"/>
          <p:cNvSpPr txBox="1">
            <a:spLocks noChangeArrowheads="1"/>
          </p:cNvSpPr>
          <p:nvPr>
            <p:custDataLst>
              <p:tags r:id="rId3"/>
            </p:custDataLst>
          </p:nvPr>
        </p:nvSpPr>
        <p:spPr bwMode="auto">
          <a:xfrm>
            <a:off x="3921163" y="2819400"/>
            <a:ext cx="3432339" cy="165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200"/>
              </a:spcBef>
              <a:buSzPct val="100000"/>
              <a:buFont typeface="Verdana" panose="020B0604030504040204" pitchFamily="34" charset="0"/>
              <a:buChar char="•"/>
            </a:pPr>
            <a:r>
              <a:rPr lang="en-US" altLang="en-US" sz="1400" dirty="0"/>
              <a:t>Retail, distribution, technology have been the leaders in disability employment </a:t>
            </a:r>
          </a:p>
          <a:p>
            <a:pPr>
              <a:spcBef>
                <a:spcPts val="200"/>
              </a:spcBef>
              <a:buSzPct val="100000"/>
              <a:buFont typeface="Verdana" panose="020B0604030504040204" pitchFamily="34" charset="0"/>
              <a:buChar char="•"/>
            </a:pPr>
            <a:r>
              <a:rPr lang="en-US" altLang="en-US" sz="1400" dirty="0"/>
              <a:t>Employees with disabilities thrive in many sectors</a:t>
            </a:r>
          </a:p>
          <a:p>
            <a:pPr>
              <a:spcBef>
                <a:spcPts val="200"/>
              </a:spcBef>
              <a:buSzPct val="100000"/>
              <a:buFont typeface="Verdana" panose="020B0604030504040204" pitchFamily="34" charset="0"/>
              <a:buChar char="•"/>
            </a:pPr>
            <a:r>
              <a:rPr lang="en-US" altLang="en-US" sz="1400" dirty="0"/>
              <a:t>Significant number of success stories from various industries</a:t>
            </a:r>
          </a:p>
        </p:txBody>
      </p:sp>
      <p:sp>
        <p:nvSpPr>
          <p:cNvPr id="15383" name="TextBox 31"/>
          <p:cNvSpPr txBox="1">
            <a:spLocks noChangeArrowheads="1"/>
          </p:cNvSpPr>
          <p:nvPr>
            <p:custDataLst>
              <p:tags r:id="rId4"/>
            </p:custDataLst>
          </p:nvPr>
        </p:nvSpPr>
        <p:spPr bwMode="auto">
          <a:xfrm>
            <a:off x="7537604" y="2819400"/>
            <a:ext cx="3432339" cy="162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200"/>
              </a:spcBef>
              <a:buSzPct val="100000"/>
              <a:buFont typeface="Verdana" panose="020B0604030504040204" pitchFamily="34" charset="0"/>
              <a:buChar char="•"/>
            </a:pPr>
            <a:r>
              <a:rPr lang="en-US" altLang="en-US" sz="1400" dirty="0"/>
              <a:t>Recent regulations require that federal contractors and subcontractors include people with disabilities in the workforce</a:t>
            </a:r>
          </a:p>
          <a:p>
            <a:pPr>
              <a:spcBef>
                <a:spcPts val="200"/>
              </a:spcBef>
              <a:buSzPct val="100000"/>
              <a:buFont typeface="Verdana" panose="020B0604030504040204" pitchFamily="34" charset="0"/>
              <a:buChar char="•"/>
            </a:pPr>
            <a:r>
              <a:rPr lang="en-US" altLang="en-US" sz="1400" dirty="0"/>
              <a:t>The time is right to get ahead of the game and fulfill compliance requirements </a:t>
            </a:r>
          </a:p>
        </p:txBody>
      </p:sp>
      <p:sp>
        <p:nvSpPr>
          <p:cNvPr id="3" name="Slide Number Placeholder 2"/>
          <p:cNvSpPr>
            <a:spLocks noGrp="1"/>
          </p:cNvSpPr>
          <p:nvPr>
            <p:ph type="sldNum" sz="quarter" idx="12"/>
          </p:nvPr>
        </p:nvSpPr>
        <p:spPr/>
        <p:txBody>
          <a:bodyPr/>
          <a:lstStyle/>
          <a:p>
            <a:pPr>
              <a:defRPr/>
            </a:pPr>
            <a:fld id="{61BBAD0C-BF28-4FDD-BFC3-F180F5FDEEA0}" type="slidenum">
              <a:rPr lang="en-US" smtClean="0"/>
              <a:pPr>
                <a:defRPr/>
              </a:pPr>
              <a:t>6</a:t>
            </a:fld>
            <a:endParaRPr lang="en-US" dirty="0"/>
          </a:p>
        </p:txBody>
      </p:sp>
      <p:sp>
        <p:nvSpPr>
          <p:cNvPr id="2" name="Date Placeholder 1"/>
          <p:cNvSpPr>
            <a:spLocks noGrp="1"/>
          </p:cNvSpPr>
          <p:nvPr>
            <p:ph type="dt" sz="half" idx="10"/>
          </p:nvPr>
        </p:nvSpPr>
        <p:spPr/>
        <p:txBody>
          <a:bodyPr/>
          <a:lstStyle/>
          <a:p>
            <a:pPr>
              <a:defRPr/>
            </a:pPr>
            <a:fld id="{2492D5AC-FE04-45A5-8780-7C0E785A2A10}" type="datetime1">
              <a:rPr lang="en-US" smtClean="0">
                <a:solidFill>
                  <a:srgbClr val="EEECE1"/>
                </a:solidFill>
              </a:rPr>
              <a:t>3/27/2019</a:t>
            </a:fld>
            <a:endParaRPr lang="en-US" dirty="0">
              <a:solidFill>
                <a:srgbClr val="EEECE1"/>
              </a:solidFill>
            </a:endParaRPr>
          </a:p>
        </p:txBody>
      </p:sp>
      <p:sp>
        <p:nvSpPr>
          <p:cNvPr id="4" name="Footer Placeholder 3"/>
          <p:cNvSpPr>
            <a:spLocks noGrp="1"/>
          </p:cNvSpPr>
          <p:nvPr>
            <p:ph type="ftr" sz="quarter" idx="11"/>
          </p:nvPr>
        </p:nvSpPr>
        <p:spPr/>
        <p:txBody>
          <a:bodyPr/>
          <a:lstStyle/>
          <a:p>
            <a:pPr>
              <a:defRPr/>
            </a:pPr>
            <a:r>
              <a:rPr lang="en-US" dirty="0">
                <a:solidFill>
                  <a:srgbClr val="EEECE1"/>
                </a:solidFill>
              </a:rPr>
              <a:t>Quest Diagnostics </a:t>
            </a:r>
          </a:p>
        </p:txBody>
      </p:sp>
    </p:spTree>
    <p:extLst>
      <p:ext uri="{BB962C8B-B14F-4D97-AF65-F5344CB8AC3E}">
        <p14:creationId xmlns:p14="http://schemas.microsoft.com/office/powerpoint/2010/main" val="114336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6"/>
          <a:stretch>
            <a:fillRect/>
          </a:stretch>
        </p:blipFill>
        <p:spPr>
          <a:xfrm>
            <a:off x="6914294" y="545492"/>
            <a:ext cx="2911775" cy="609600"/>
          </a:xfrm>
          <a:prstGeom prst="rect">
            <a:avLst/>
          </a:prstGeom>
          <a:effectLst>
            <a:softEdge rad="50800"/>
          </a:effectLst>
        </p:spPr>
      </p:pic>
      <p:grpSp>
        <p:nvGrpSpPr>
          <p:cNvPr id="18" name="Group 17"/>
          <p:cNvGrpSpPr/>
          <p:nvPr>
            <p:custDataLst>
              <p:tags r:id="rId1"/>
            </p:custDataLst>
          </p:nvPr>
        </p:nvGrpSpPr>
        <p:grpSpPr>
          <a:xfrm>
            <a:off x="332760" y="4114801"/>
            <a:ext cx="10637183" cy="2412555"/>
            <a:chOff x="325835" y="3886200"/>
            <a:chExt cx="7698409" cy="609600"/>
          </a:xfrm>
        </p:grpSpPr>
        <p:sp>
          <p:nvSpPr>
            <p:cNvPr id="19" name="Rectangle 18"/>
            <p:cNvSpPr/>
            <p:nvPr/>
          </p:nvSpPr>
          <p:spPr>
            <a:xfrm>
              <a:off x="325835" y="3886200"/>
              <a:ext cx="2569765" cy="6096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p:nvSpPr>
          <p:spPr>
            <a:xfrm>
              <a:off x="2895600" y="3886200"/>
              <a:ext cx="2569765" cy="6096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p:nvSpPr>
          <p:spPr>
            <a:xfrm>
              <a:off x="5454479" y="3886200"/>
              <a:ext cx="2569765" cy="6096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 name="Slide Number Placeholder 3"/>
          <p:cNvSpPr>
            <a:spLocks noGrp="1"/>
          </p:cNvSpPr>
          <p:nvPr>
            <p:ph type="sldNum" sz="quarter" idx="12"/>
          </p:nvPr>
        </p:nvSpPr>
        <p:spPr/>
        <p:txBody>
          <a:bodyPr/>
          <a:lstStyle/>
          <a:p>
            <a:pPr>
              <a:defRPr/>
            </a:pPr>
            <a:r>
              <a:rPr lang="en-US" dirty="0"/>
              <a:t>6</a:t>
            </a:r>
          </a:p>
        </p:txBody>
      </p:sp>
      <p:sp>
        <p:nvSpPr>
          <p:cNvPr id="6" name="Title 5"/>
          <p:cNvSpPr txBox="1">
            <a:spLocks/>
          </p:cNvSpPr>
          <p:nvPr/>
        </p:nvSpPr>
        <p:spPr>
          <a:xfrm>
            <a:off x="616450" y="-39165"/>
            <a:ext cx="10403287" cy="1143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a:lnSpc>
                <a:spcPts val="3000"/>
              </a:lnSpc>
              <a:defRPr/>
            </a:pPr>
            <a:r>
              <a:rPr lang="en-US" sz="3000" dirty="0"/>
              <a:t>Success at Walgreens was the catalyst for others to rollout inclusion programs</a:t>
            </a:r>
          </a:p>
        </p:txBody>
      </p:sp>
      <p:sp>
        <p:nvSpPr>
          <p:cNvPr id="3" name="BainBulletsConfiguration" hidden="1"/>
          <p:cNvSpPr txBox="1"/>
          <p:nvPr/>
        </p:nvSpPr>
        <p:spPr>
          <a:xfrm>
            <a:off x="16929" y="12700"/>
            <a:ext cx="11850247" cy="107722"/>
          </a:xfrm>
          <a:prstGeom prst="rect">
            <a:avLst/>
          </a:prstGeom>
          <a:noFill/>
        </p:spPr>
        <p:txBody>
          <a:bodyPr vert="horz" rtlCol="0">
            <a:spAutoFit/>
          </a:bodyPr>
          <a:lstStyle/>
          <a:p>
            <a:r>
              <a:rPr lang="en-US" sz="100" dirty="0">
                <a:solidFill>
                  <a:srgbClr val="FFFFFF"/>
                </a:solidFill>
              </a:rPr>
              <a:t>18_84 11_85 7_84</a:t>
            </a:r>
          </a:p>
        </p:txBody>
      </p:sp>
      <p:sp>
        <p:nvSpPr>
          <p:cNvPr id="8" name="Rectangle 7"/>
          <p:cNvSpPr/>
          <p:nvPr/>
        </p:nvSpPr>
        <p:spPr>
          <a:xfrm>
            <a:off x="332760" y="1371600"/>
            <a:ext cx="10637183" cy="6096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Walgreens Project Overview</a:t>
            </a:r>
          </a:p>
        </p:txBody>
      </p:sp>
      <p:sp>
        <p:nvSpPr>
          <p:cNvPr id="11" name="Text Placeholder 6"/>
          <p:cNvSpPr txBox="1">
            <a:spLocks/>
          </p:cNvSpPr>
          <p:nvPr>
            <p:custDataLst>
              <p:tags r:id="rId2"/>
            </p:custDataLst>
          </p:nvPr>
        </p:nvSpPr>
        <p:spPr bwMode="auto">
          <a:xfrm>
            <a:off x="304721" y="2006448"/>
            <a:ext cx="10766795" cy="195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9BBB59"/>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064A2"/>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BACC6"/>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82563" indent="-182563" defTabSz="914400">
              <a:spcBef>
                <a:spcPts val="672"/>
              </a:spcBef>
              <a:spcAft>
                <a:spcPts val="0"/>
              </a:spcAft>
              <a:buClrTx/>
              <a:buSzPct val="100000"/>
              <a:buFont typeface="Verdana"/>
              <a:buChar char="•"/>
            </a:pPr>
            <a:r>
              <a:rPr lang="en-US" sz="1400" dirty="0">
                <a:solidFill>
                  <a:prstClr val="black"/>
                </a:solidFill>
              </a:rPr>
              <a:t>Walgreens’s Supply Chain &amp; Logistics division (10,000 employees) adopted an aggressive inclusion program in 2004, lead by Randy Lewis (VP Global Supply Chain) &amp; initially supported by James Emmett (PFF), and Deb Russell (2006-2013)</a:t>
            </a:r>
          </a:p>
          <a:p>
            <a:pPr marL="182563" indent="-182563" defTabSz="914400">
              <a:spcBef>
                <a:spcPts val="672"/>
              </a:spcBef>
              <a:spcAft>
                <a:spcPts val="0"/>
              </a:spcAft>
              <a:buClrTx/>
              <a:buSzPct val="100000"/>
              <a:buFont typeface="Verdana"/>
              <a:buChar char="•"/>
            </a:pPr>
            <a:r>
              <a:rPr lang="en-US" sz="1400" dirty="0">
                <a:solidFill>
                  <a:prstClr val="black"/>
                </a:solidFill>
              </a:rPr>
              <a:t>The Anderson, SC pilot site achieved a 1:3 ratio of employees with disabilities to employees without.</a:t>
            </a:r>
          </a:p>
          <a:p>
            <a:pPr marL="182563" indent="-182563" defTabSz="914400">
              <a:spcBef>
                <a:spcPts val="672"/>
              </a:spcBef>
              <a:spcAft>
                <a:spcPts val="0"/>
              </a:spcAft>
              <a:buClrTx/>
              <a:buSzPct val="100000"/>
              <a:buFont typeface="Verdana"/>
              <a:buChar char="•"/>
            </a:pPr>
            <a:r>
              <a:rPr lang="en-US" sz="1400" dirty="0">
                <a:solidFill>
                  <a:prstClr val="black"/>
                </a:solidFill>
              </a:rPr>
              <a:t>Expanded to include 20 distribution centers across the U.S. successfully employing 1,200+ people with disabilities. Outcomes from the program were a huge success – some of the highlights showed:</a:t>
            </a:r>
          </a:p>
        </p:txBody>
      </p:sp>
      <p:grpSp>
        <p:nvGrpSpPr>
          <p:cNvPr id="7" name="Group 6"/>
          <p:cNvGrpSpPr/>
          <p:nvPr>
            <p:custDataLst>
              <p:tags r:id="rId3"/>
            </p:custDataLst>
          </p:nvPr>
        </p:nvGrpSpPr>
        <p:grpSpPr>
          <a:xfrm>
            <a:off x="332760" y="3505200"/>
            <a:ext cx="10637183" cy="609600"/>
            <a:chOff x="325835" y="3886200"/>
            <a:chExt cx="7698409" cy="609600"/>
          </a:xfrm>
          <a:solidFill>
            <a:schemeClr val="tx2"/>
          </a:solidFill>
        </p:grpSpPr>
        <p:sp>
          <p:nvSpPr>
            <p:cNvPr id="13" name="Rectangle 12"/>
            <p:cNvSpPr/>
            <p:nvPr/>
          </p:nvSpPr>
          <p:spPr>
            <a:xfrm>
              <a:off x="325835" y="3886200"/>
              <a:ext cx="2569765" cy="609600"/>
            </a:xfrm>
            <a:prstGeom prst="rect">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Higher productivity</a:t>
              </a:r>
            </a:p>
          </p:txBody>
        </p:sp>
        <p:sp>
          <p:nvSpPr>
            <p:cNvPr id="14" name="Rectangle 13"/>
            <p:cNvSpPr/>
            <p:nvPr/>
          </p:nvSpPr>
          <p:spPr>
            <a:xfrm>
              <a:off x="2895600" y="3886200"/>
              <a:ext cx="2569765" cy="609600"/>
            </a:xfrm>
            <a:prstGeom prst="rect">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Lower turnover</a:t>
              </a:r>
            </a:p>
          </p:txBody>
        </p:sp>
        <p:sp>
          <p:nvSpPr>
            <p:cNvPr id="15" name="Rectangle 14"/>
            <p:cNvSpPr/>
            <p:nvPr/>
          </p:nvSpPr>
          <p:spPr>
            <a:xfrm>
              <a:off x="5454479" y="3886200"/>
              <a:ext cx="2569765" cy="609600"/>
            </a:xfrm>
            <a:prstGeom prst="rect">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Better safety record</a:t>
              </a:r>
            </a:p>
          </p:txBody>
        </p:sp>
      </p:grpSp>
      <p:graphicFrame>
        <p:nvGraphicFramePr>
          <p:cNvPr id="16" name="Chart 15"/>
          <p:cNvGraphicFramePr/>
          <p:nvPr>
            <p:extLst>
              <p:ext uri="{D42A27DB-BD31-4B8C-83A1-F6EECF244321}">
                <p14:modId xmlns:p14="http://schemas.microsoft.com/office/powerpoint/2010/main" val="2837399513"/>
              </p:ext>
            </p:extLst>
          </p:nvPr>
        </p:nvGraphicFramePr>
        <p:xfrm>
          <a:off x="4005624" y="4444112"/>
          <a:ext cx="3291453" cy="1575689"/>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6"/>
          <p:cNvSpPr txBox="1"/>
          <p:nvPr/>
        </p:nvSpPr>
        <p:spPr>
          <a:xfrm>
            <a:off x="3961369" y="4114800"/>
            <a:ext cx="3113801" cy="415498"/>
          </a:xfrm>
          <a:prstGeom prst="rect">
            <a:avLst/>
          </a:prstGeom>
          <a:noFill/>
        </p:spPr>
        <p:txBody>
          <a:bodyPr wrap="square" rtlCol="0">
            <a:spAutoFit/>
          </a:bodyPr>
          <a:lstStyle/>
          <a:p>
            <a:r>
              <a:rPr lang="en-US" sz="1200" dirty="0"/>
              <a:t>Employee turnover</a:t>
            </a:r>
            <a:br>
              <a:rPr lang="en-US" sz="1200" dirty="0"/>
            </a:br>
            <a:r>
              <a:rPr lang="en-US" sz="900" dirty="0"/>
              <a:t>(%)</a:t>
            </a:r>
          </a:p>
        </p:txBody>
      </p:sp>
      <p:sp>
        <p:nvSpPr>
          <p:cNvPr id="23" name="TextBox 22"/>
          <p:cNvSpPr txBox="1"/>
          <p:nvPr/>
        </p:nvSpPr>
        <p:spPr>
          <a:xfrm>
            <a:off x="418149" y="4114800"/>
            <a:ext cx="3113801" cy="415498"/>
          </a:xfrm>
          <a:prstGeom prst="rect">
            <a:avLst/>
          </a:prstGeom>
          <a:noFill/>
        </p:spPr>
        <p:txBody>
          <a:bodyPr wrap="square" rtlCol="0">
            <a:spAutoFit/>
          </a:bodyPr>
          <a:lstStyle/>
          <a:p>
            <a:r>
              <a:rPr lang="en-US" sz="1200" dirty="0"/>
              <a:t>Relative picking rate comparison</a:t>
            </a:r>
            <a:br>
              <a:rPr lang="en-US" sz="1200" dirty="0"/>
            </a:br>
            <a:r>
              <a:rPr lang="en-US" sz="900" dirty="0"/>
              <a:t>(#)</a:t>
            </a:r>
          </a:p>
        </p:txBody>
      </p:sp>
      <p:sp>
        <p:nvSpPr>
          <p:cNvPr id="24" name="Rectangle 23"/>
          <p:cNvSpPr/>
          <p:nvPr/>
        </p:nvSpPr>
        <p:spPr>
          <a:xfrm>
            <a:off x="3927033" y="6122314"/>
            <a:ext cx="3492168" cy="430887"/>
          </a:xfrm>
          <a:prstGeom prst="rect">
            <a:avLst/>
          </a:prstGeom>
        </p:spPr>
        <p:txBody>
          <a:bodyPr wrap="square">
            <a:spAutoFit/>
          </a:bodyPr>
          <a:lstStyle/>
          <a:p>
            <a:pPr algn="ctr"/>
            <a:r>
              <a:rPr lang="en-US" sz="1100" i="1" dirty="0"/>
              <a:t>Turnover for disclosed was 48% less </a:t>
            </a:r>
          </a:p>
          <a:p>
            <a:pPr algn="ctr"/>
            <a:r>
              <a:rPr lang="en-US" sz="1100" i="1" dirty="0"/>
              <a:t>than the remaining population</a:t>
            </a:r>
          </a:p>
        </p:txBody>
      </p:sp>
      <p:graphicFrame>
        <p:nvGraphicFramePr>
          <p:cNvPr id="25" name="Chart 24"/>
          <p:cNvGraphicFramePr/>
          <p:nvPr>
            <p:extLst>
              <p:ext uri="{D42A27DB-BD31-4B8C-83A1-F6EECF244321}">
                <p14:modId xmlns:p14="http://schemas.microsoft.com/office/powerpoint/2010/main" val="2433040762"/>
              </p:ext>
            </p:extLst>
          </p:nvPr>
        </p:nvGraphicFramePr>
        <p:xfrm>
          <a:off x="540271" y="4444112"/>
          <a:ext cx="3291453" cy="1575689"/>
        </p:xfrm>
        <a:graphic>
          <a:graphicData uri="http://schemas.openxmlformats.org/drawingml/2006/chart">
            <c:chart xmlns:c="http://schemas.openxmlformats.org/drawingml/2006/chart" xmlns:r="http://schemas.openxmlformats.org/officeDocument/2006/relationships" r:id="rId8"/>
          </a:graphicData>
        </a:graphic>
      </p:graphicFrame>
      <p:sp>
        <p:nvSpPr>
          <p:cNvPr id="26" name="Rectangle 25"/>
          <p:cNvSpPr/>
          <p:nvPr/>
        </p:nvSpPr>
        <p:spPr>
          <a:xfrm>
            <a:off x="319748" y="6105267"/>
            <a:ext cx="3621087" cy="430887"/>
          </a:xfrm>
          <a:prstGeom prst="rect">
            <a:avLst/>
          </a:prstGeom>
        </p:spPr>
        <p:txBody>
          <a:bodyPr wrap="square">
            <a:spAutoFit/>
          </a:bodyPr>
          <a:lstStyle/>
          <a:p>
            <a:pPr algn="ctr"/>
            <a:r>
              <a:rPr lang="en-US" sz="1100" i="1" dirty="0"/>
              <a:t>Disclosed population had higher productivity on all 3 split cases (RO,R14; TE-TN)</a:t>
            </a:r>
          </a:p>
        </p:txBody>
      </p:sp>
      <p:sp>
        <p:nvSpPr>
          <p:cNvPr id="27" name="TextBox 26"/>
          <p:cNvSpPr txBox="1"/>
          <p:nvPr/>
        </p:nvSpPr>
        <p:spPr>
          <a:xfrm>
            <a:off x="5295844" y="4842302"/>
            <a:ext cx="595422" cy="415498"/>
          </a:xfrm>
          <a:prstGeom prst="rect">
            <a:avLst/>
          </a:prstGeom>
          <a:solidFill>
            <a:schemeClr val="bg1"/>
          </a:solidFill>
        </p:spPr>
        <p:txBody>
          <a:bodyPr wrap="square" rtlCol="0">
            <a:spAutoFit/>
          </a:bodyPr>
          <a:lstStyle/>
          <a:p>
            <a:pPr algn="ctr"/>
            <a:r>
              <a:rPr lang="en-US" sz="1050" dirty="0"/>
              <a:t>48% less</a:t>
            </a:r>
          </a:p>
        </p:txBody>
      </p:sp>
      <p:sp>
        <p:nvSpPr>
          <p:cNvPr id="29" name="Rectangle 28"/>
          <p:cNvSpPr/>
          <p:nvPr/>
        </p:nvSpPr>
        <p:spPr>
          <a:xfrm>
            <a:off x="2844060" y="4392058"/>
            <a:ext cx="148907" cy="8472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921218" y="4297808"/>
            <a:ext cx="1040149" cy="230832"/>
          </a:xfrm>
          <a:prstGeom prst="rect">
            <a:avLst/>
          </a:prstGeom>
          <a:noFill/>
        </p:spPr>
        <p:txBody>
          <a:bodyPr wrap="square" rtlCol="0">
            <a:spAutoFit/>
          </a:bodyPr>
          <a:lstStyle/>
          <a:p>
            <a:r>
              <a:rPr lang="en-US" sz="900" dirty="0"/>
              <a:t>Disclosed</a:t>
            </a:r>
          </a:p>
        </p:txBody>
      </p:sp>
      <p:sp>
        <p:nvSpPr>
          <p:cNvPr id="31" name="Rectangle 30"/>
          <p:cNvSpPr/>
          <p:nvPr/>
        </p:nvSpPr>
        <p:spPr>
          <a:xfrm>
            <a:off x="2844060" y="4511619"/>
            <a:ext cx="148907" cy="847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2921218" y="4417368"/>
            <a:ext cx="1040150" cy="230832"/>
          </a:xfrm>
          <a:prstGeom prst="rect">
            <a:avLst/>
          </a:prstGeom>
          <a:noFill/>
        </p:spPr>
        <p:txBody>
          <a:bodyPr wrap="square" rtlCol="0">
            <a:spAutoFit/>
          </a:bodyPr>
          <a:lstStyle/>
          <a:p>
            <a:r>
              <a:rPr lang="en-US" sz="900" dirty="0"/>
              <a:t>Undisclosed</a:t>
            </a:r>
          </a:p>
        </p:txBody>
      </p:sp>
      <p:graphicFrame>
        <p:nvGraphicFramePr>
          <p:cNvPr id="39" name="Chart 38"/>
          <p:cNvGraphicFramePr/>
          <p:nvPr>
            <p:extLst>
              <p:ext uri="{D42A27DB-BD31-4B8C-83A1-F6EECF244321}">
                <p14:modId xmlns:p14="http://schemas.microsoft.com/office/powerpoint/2010/main" val="1626598923"/>
              </p:ext>
            </p:extLst>
          </p:nvPr>
        </p:nvGraphicFramePr>
        <p:xfrm>
          <a:off x="7626712" y="4444112"/>
          <a:ext cx="3291453" cy="1575689"/>
        </p:xfrm>
        <a:graphic>
          <a:graphicData uri="http://schemas.openxmlformats.org/drawingml/2006/chart">
            <c:chart xmlns:c="http://schemas.openxmlformats.org/drawingml/2006/chart" xmlns:r="http://schemas.openxmlformats.org/officeDocument/2006/relationships" r:id="rId9"/>
          </a:graphicData>
        </a:graphic>
      </p:graphicFrame>
      <p:sp>
        <p:nvSpPr>
          <p:cNvPr id="40" name="TextBox 39"/>
          <p:cNvSpPr txBox="1"/>
          <p:nvPr/>
        </p:nvSpPr>
        <p:spPr>
          <a:xfrm>
            <a:off x="7582456" y="4114800"/>
            <a:ext cx="3387487" cy="415498"/>
          </a:xfrm>
          <a:prstGeom prst="rect">
            <a:avLst/>
          </a:prstGeom>
          <a:noFill/>
        </p:spPr>
        <p:txBody>
          <a:bodyPr wrap="square" rtlCol="0">
            <a:spAutoFit/>
          </a:bodyPr>
          <a:lstStyle/>
          <a:p>
            <a:r>
              <a:rPr lang="en-US" sz="1200" dirty="0"/>
              <a:t>Relative Incidents-Accidents</a:t>
            </a:r>
            <a:br>
              <a:rPr lang="en-US" sz="1200" dirty="0"/>
            </a:br>
            <a:r>
              <a:rPr lang="en-US" sz="800" dirty="0"/>
              <a:t>(# per 1000 hours)</a:t>
            </a:r>
            <a:endParaRPr lang="en-US" sz="900" dirty="0"/>
          </a:p>
        </p:txBody>
      </p:sp>
      <p:sp>
        <p:nvSpPr>
          <p:cNvPr id="41" name="Rectangle 40"/>
          <p:cNvSpPr/>
          <p:nvPr/>
        </p:nvSpPr>
        <p:spPr>
          <a:xfrm>
            <a:off x="7548120" y="6122314"/>
            <a:ext cx="3492168" cy="430887"/>
          </a:xfrm>
          <a:prstGeom prst="rect">
            <a:avLst/>
          </a:prstGeom>
        </p:spPr>
        <p:txBody>
          <a:bodyPr wrap="square">
            <a:spAutoFit/>
          </a:bodyPr>
          <a:lstStyle/>
          <a:p>
            <a:pPr algn="ctr"/>
            <a:r>
              <a:rPr lang="en-US" sz="1100" i="1" dirty="0"/>
              <a:t>Disclosed had 34% fewer events than </a:t>
            </a:r>
          </a:p>
          <a:p>
            <a:pPr algn="ctr"/>
            <a:r>
              <a:rPr lang="en-US" sz="1100" i="1" dirty="0"/>
              <a:t>the remaining driving population</a:t>
            </a:r>
          </a:p>
        </p:txBody>
      </p:sp>
      <p:sp>
        <p:nvSpPr>
          <p:cNvPr id="42" name="TextBox 41"/>
          <p:cNvSpPr txBox="1"/>
          <p:nvPr/>
        </p:nvSpPr>
        <p:spPr>
          <a:xfrm>
            <a:off x="9054065" y="4648200"/>
            <a:ext cx="595422" cy="415498"/>
          </a:xfrm>
          <a:prstGeom prst="rect">
            <a:avLst/>
          </a:prstGeom>
          <a:solidFill>
            <a:schemeClr val="bg1"/>
          </a:solidFill>
        </p:spPr>
        <p:txBody>
          <a:bodyPr wrap="square" rtlCol="0">
            <a:spAutoFit/>
          </a:bodyPr>
          <a:lstStyle/>
          <a:p>
            <a:pPr algn="ctr"/>
            <a:r>
              <a:rPr lang="en-US" sz="1050" dirty="0"/>
              <a:t>34% less</a:t>
            </a:r>
          </a:p>
        </p:txBody>
      </p:sp>
      <p:sp>
        <p:nvSpPr>
          <p:cNvPr id="2" name="Date Placeholder 1"/>
          <p:cNvSpPr>
            <a:spLocks noGrp="1"/>
          </p:cNvSpPr>
          <p:nvPr>
            <p:ph type="dt" sz="half" idx="10"/>
          </p:nvPr>
        </p:nvSpPr>
        <p:spPr/>
        <p:txBody>
          <a:bodyPr/>
          <a:lstStyle/>
          <a:p>
            <a:pPr>
              <a:defRPr/>
            </a:pPr>
            <a:fld id="{233E2DEA-3140-4974-AAF2-EBE8583A3B92}" type="datetime1">
              <a:rPr lang="en-US" smtClean="0">
                <a:solidFill>
                  <a:srgbClr val="EEECE1"/>
                </a:solidFill>
              </a:rPr>
              <a:t>3/27/2019</a:t>
            </a:fld>
            <a:endParaRPr lang="en-US" dirty="0">
              <a:solidFill>
                <a:srgbClr val="EEECE1"/>
              </a:solidFill>
            </a:endParaRPr>
          </a:p>
        </p:txBody>
      </p:sp>
      <p:sp>
        <p:nvSpPr>
          <p:cNvPr id="5" name="Footer Placeholder 4"/>
          <p:cNvSpPr>
            <a:spLocks noGrp="1"/>
          </p:cNvSpPr>
          <p:nvPr>
            <p:ph type="ftr" sz="quarter" idx="11"/>
          </p:nvPr>
        </p:nvSpPr>
        <p:spPr/>
        <p:txBody>
          <a:bodyPr/>
          <a:lstStyle/>
          <a:p>
            <a:pPr>
              <a:defRPr/>
            </a:pPr>
            <a:r>
              <a:rPr lang="en-US" dirty="0">
                <a:solidFill>
                  <a:srgbClr val="EEECE1"/>
                </a:solidFill>
              </a:rPr>
              <a:t>Quest Diagnostics </a:t>
            </a:r>
          </a:p>
        </p:txBody>
      </p:sp>
    </p:spTree>
    <p:extLst>
      <p:ext uri="{BB962C8B-B14F-4D97-AF65-F5344CB8AC3E}">
        <p14:creationId xmlns:p14="http://schemas.microsoft.com/office/powerpoint/2010/main" val="3955984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Knowing the overall benefits – why a specific Autism Hiring Initiative?</a:t>
            </a:r>
            <a:endParaRPr lang="en-US" dirty="0"/>
          </a:p>
        </p:txBody>
      </p:sp>
      <p:sp>
        <p:nvSpPr>
          <p:cNvPr id="3" name="Content Placeholder 2"/>
          <p:cNvSpPr>
            <a:spLocks noGrp="1"/>
          </p:cNvSpPr>
          <p:nvPr>
            <p:ph sz="quarter" idx="17"/>
          </p:nvPr>
        </p:nvSpPr>
        <p:spPr>
          <a:xfrm>
            <a:off x="548075" y="1465262"/>
            <a:ext cx="11143464" cy="4206240"/>
          </a:xfrm>
        </p:spPr>
        <p:txBody>
          <a:bodyPr/>
          <a:lstStyle/>
          <a:p>
            <a:pPr marL="0" indent="0" algn="ctr">
              <a:buNone/>
            </a:pPr>
            <a:r>
              <a:rPr lang="en-US" dirty="0" smtClean="0"/>
              <a:t>“Classic” autistic profile is a GREAT fit with the jobs we are targeting</a:t>
            </a:r>
          </a:p>
          <a:p>
            <a:pPr algn="ctr"/>
            <a:r>
              <a:rPr lang="en-US" b="1" dirty="0" smtClean="0"/>
              <a:t>Reduce </a:t>
            </a:r>
            <a:r>
              <a:rPr lang="en-US" b="1" dirty="0"/>
              <a:t>Turnover</a:t>
            </a:r>
          </a:p>
          <a:p>
            <a:pPr algn="ctr"/>
            <a:r>
              <a:rPr lang="en-US" b="1" dirty="0"/>
              <a:t>Improve Attendance</a:t>
            </a:r>
          </a:p>
          <a:p>
            <a:pPr algn="ctr"/>
            <a:r>
              <a:rPr lang="en-US" b="1" dirty="0"/>
              <a:t>Increase Performance</a:t>
            </a:r>
          </a:p>
          <a:p>
            <a:pPr marL="0" indent="0">
              <a:buNone/>
            </a:pP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949" y="3685932"/>
            <a:ext cx="1712913" cy="173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104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14421" y="1124719"/>
            <a:ext cx="11262305" cy="646331"/>
          </a:xfrm>
        </p:spPr>
        <p:txBody>
          <a:bodyPr/>
          <a:lstStyle/>
          <a:p>
            <a:pPr algn="ctr"/>
            <a:r>
              <a:rPr lang="en-US" dirty="0" smtClean="0"/>
              <a:t>Process of roll-out which has worked in the 3 sites we are currently active in </a:t>
            </a:r>
          </a:p>
          <a:p>
            <a:pPr algn="ctr"/>
            <a:r>
              <a:rPr lang="en-US" dirty="0" smtClean="0"/>
              <a:t>Tucker GA, Lenexa KS and Teterboro, NJ</a:t>
            </a:r>
            <a:endParaRPr lang="en-US" dirty="0"/>
          </a:p>
        </p:txBody>
      </p:sp>
      <p:sp>
        <p:nvSpPr>
          <p:cNvPr id="4" name="Title 3"/>
          <p:cNvSpPr>
            <a:spLocks noGrp="1"/>
          </p:cNvSpPr>
          <p:nvPr>
            <p:ph type="title"/>
          </p:nvPr>
        </p:nvSpPr>
        <p:spPr/>
        <p:txBody>
          <a:bodyPr/>
          <a:lstStyle/>
          <a:p>
            <a:r>
              <a:rPr lang="en-US" dirty="0" smtClean="0"/>
              <a:t>Taking the </a:t>
            </a:r>
            <a:r>
              <a:rPr lang="en-US" dirty="0"/>
              <a:t>time up-front in preparing and training employees and management prior to a hiring initiative is imperative!</a:t>
            </a:r>
          </a:p>
        </p:txBody>
      </p:sp>
      <p:sp>
        <p:nvSpPr>
          <p:cNvPr id="27" name="Content Placeholder 16"/>
          <p:cNvSpPr txBox="1">
            <a:spLocks/>
          </p:cNvSpPr>
          <p:nvPr/>
        </p:nvSpPr>
        <p:spPr>
          <a:xfrm>
            <a:off x="670947" y="2444783"/>
            <a:ext cx="1997065" cy="3523840"/>
          </a:xfrm>
          <a:prstGeom prst="rect">
            <a:avLst/>
          </a:prstGeom>
          <a:noFill/>
        </p:spPr>
        <p:txBody>
          <a:bodyPr lIns="91440" tIns="91440" anchor="t" anchorCtr="0"/>
          <a:lstStyle>
            <a:defPPr>
              <a:defRPr lang="en-US"/>
            </a:defPPr>
            <a:lvl1pPr marL="184150" lvl="0" indent="-184150" eaLnBrk="0" hangingPunct="0">
              <a:lnSpc>
                <a:spcPct val="90000"/>
              </a:lnSpc>
              <a:spcBef>
                <a:spcPts val="1000"/>
              </a:spcBef>
              <a:buClr>
                <a:schemeClr val="accent5"/>
              </a:buClr>
              <a:buSzPct val="100000"/>
              <a:buFont typeface="Wingdings 2" pitchFamily="18" charset="2"/>
              <a:buChar char=""/>
              <a:defRPr sz="1600">
                <a:latin typeface="+mn-lt"/>
                <a:cs typeface="ＭＳ Ｐゴシック" charset="-128"/>
              </a:defRPr>
            </a:lvl1pPr>
            <a:lvl2pPr marL="400050" lvl="1" indent="-171450" eaLnBrk="0" hangingPunct="0">
              <a:lnSpc>
                <a:spcPct val="90000"/>
              </a:lnSpc>
              <a:spcBef>
                <a:spcPts val="500"/>
              </a:spcBef>
              <a:buClr>
                <a:schemeClr val="tx1"/>
              </a:buClr>
              <a:buFont typeface="Calibri" panose="020F0502020204030204" pitchFamily="34" charset="0"/>
              <a:buChar char="●"/>
              <a:defRPr sz="1400">
                <a:latin typeface="+mn-lt"/>
                <a:cs typeface="Arial"/>
              </a:defRPr>
            </a:lvl2pPr>
            <a:lvl3pPr marL="596900" lvl="2" indent="-171450" eaLnBrk="0" hangingPunct="0">
              <a:lnSpc>
                <a:spcPct val="90000"/>
              </a:lnSpc>
              <a:spcBef>
                <a:spcPts val="200"/>
              </a:spcBef>
              <a:buClr>
                <a:schemeClr val="tx1"/>
              </a:buClr>
              <a:buFont typeface="Calibri" panose="020F0502020204030204" pitchFamily="34" charset="0"/>
              <a:buChar char="●"/>
              <a:defRPr sz="1200">
                <a:latin typeface="+mn-lt"/>
                <a:cs typeface="Arial"/>
              </a:defRPr>
            </a:lvl3pPr>
          </a:lstStyle>
          <a:p>
            <a:r>
              <a:rPr lang="en-US" dirty="0" smtClean="0"/>
              <a:t>Initial meeting with National Functional leaders to discuss the initiative and recommended location(s) to pilot</a:t>
            </a:r>
            <a:endParaRPr lang="en-US" dirty="0"/>
          </a:p>
        </p:txBody>
      </p:sp>
      <p:sp>
        <p:nvSpPr>
          <p:cNvPr id="17" name="Pentagon 16"/>
          <p:cNvSpPr/>
          <p:nvPr/>
        </p:nvSpPr>
        <p:spPr bwMode="gray">
          <a:xfrm>
            <a:off x="671121" y="1757464"/>
            <a:ext cx="2378115" cy="690664"/>
          </a:xfrm>
          <a:prstGeom prst="homePlate">
            <a:avLst/>
          </a:prstGeom>
          <a:gradFill>
            <a:gsLst>
              <a:gs pos="0">
                <a:schemeClr val="accent5"/>
              </a:gs>
              <a:gs pos="100000">
                <a:schemeClr val="accent1"/>
              </a:gs>
            </a:gsLst>
            <a:lin ang="8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algn="ctr">
              <a:lnSpc>
                <a:spcPct val="90000"/>
              </a:lnSpc>
              <a:spcBef>
                <a:spcPts val="0"/>
              </a:spcBef>
              <a:buClr>
                <a:srgbClr val="8FC447"/>
              </a:buClr>
              <a:buSzPct val="90000"/>
            </a:pPr>
            <a:r>
              <a:rPr lang="en-US" b="1" dirty="0" smtClean="0">
                <a:solidFill>
                  <a:srgbClr val="FFFFFF"/>
                </a:solidFill>
                <a:latin typeface="Arial" panose="020B0604020202020204" pitchFamily="34" charset="0"/>
                <a:cs typeface="Arial" panose="020B0604020202020204" pitchFamily="34" charset="0"/>
              </a:rPr>
              <a:t>Step 1</a:t>
            </a:r>
          </a:p>
        </p:txBody>
      </p:sp>
      <p:sp>
        <p:nvSpPr>
          <p:cNvPr id="19" name="Chevron 18"/>
          <p:cNvSpPr/>
          <p:nvPr/>
        </p:nvSpPr>
        <p:spPr bwMode="gray">
          <a:xfrm>
            <a:off x="2769033" y="1757464"/>
            <a:ext cx="2378115" cy="690664"/>
          </a:xfrm>
          <a:prstGeom prst="chevron">
            <a:avLst/>
          </a:prstGeom>
          <a:gradFill>
            <a:gsLst>
              <a:gs pos="0">
                <a:schemeClr val="accent5"/>
              </a:gs>
              <a:gs pos="100000">
                <a:schemeClr val="accent1"/>
              </a:gs>
            </a:gsLst>
            <a:lin ang="8400000" scaled="0"/>
          </a:gradFill>
          <a:ln w="28575" cap="flat" cmpd="sng" algn="ctr">
            <a:noFill/>
            <a:prstDash val="solid"/>
            <a:miter lim="800000"/>
            <a:headEnd type="none" w="med" len="med"/>
            <a:tailEnd type="none" w="med" len="med"/>
          </a:ln>
          <a:effectLst/>
        </p:spPr>
        <p:txBody>
          <a:bodyPr vert="horz" wrap="square" lIns="9144" tIns="45715" rIns="9144" bIns="45715" numCol="1" rtlCol="0" anchor="ctr" anchorCtr="0" compatLnSpc="1">
            <a:prstTxWarp prst="textNoShape">
              <a:avLst/>
            </a:prstTxWarp>
            <a:noAutofit/>
          </a:bodyPr>
          <a:lstStyle/>
          <a:p>
            <a:pPr lvl="0" algn="ctr">
              <a:lnSpc>
                <a:spcPct val="90000"/>
              </a:lnSpc>
              <a:spcBef>
                <a:spcPts val="0"/>
              </a:spcBef>
              <a:buClr>
                <a:srgbClr val="8FC447"/>
              </a:buClr>
              <a:buSzPct val="90000"/>
            </a:pPr>
            <a:r>
              <a:rPr lang="en-US" b="1" dirty="0" smtClean="0">
                <a:solidFill>
                  <a:srgbClr val="FFFFFF"/>
                </a:solidFill>
                <a:latin typeface="Arial" panose="020B0604020202020204" pitchFamily="34" charset="0"/>
                <a:cs typeface="Arial" panose="020B0604020202020204" pitchFamily="34" charset="0"/>
              </a:rPr>
              <a:t>Step 2</a:t>
            </a:r>
            <a:endParaRPr lang="en-US" b="1" dirty="0">
              <a:solidFill>
                <a:srgbClr val="FFFFFF"/>
              </a:solidFill>
              <a:latin typeface="Arial" panose="020B0604020202020204" pitchFamily="34" charset="0"/>
              <a:cs typeface="Arial" panose="020B0604020202020204" pitchFamily="34" charset="0"/>
            </a:endParaRPr>
          </a:p>
        </p:txBody>
      </p:sp>
      <p:sp>
        <p:nvSpPr>
          <p:cNvPr id="21" name="Chevron 20"/>
          <p:cNvSpPr/>
          <p:nvPr/>
        </p:nvSpPr>
        <p:spPr bwMode="gray">
          <a:xfrm>
            <a:off x="4866945" y="1757464"/>
            <a:ext cx="2378115" cy="690664"/>
          </a:xfrm>
          <a:prstGeom prst="chevron">
            <a:avLst/>
          </a:prstGeom>
          <a:gradFill>
            <a:gsLst>
              <a:gs pos="0">
                <a:schemeClr val="accent5"/>
              </a:gs>
              <a:gs pos="100000">
                <a:schemeClr val="accent1"/>
              </a:gs>
            </a:gsLst>
            <a:lin ang="8400000" scaled="0"/>
          </a:gradFill>
          <a:ln w="28575" cap="flat" cmpd="sng" algn="ctr">
            <a:noFill/>
            <a:prstDash val="solid"/>
            <a:miter lim="800000"/>
            <a:headEnd type="none" w="med" len="med"/>
            <a:tailEnd type="none" w="med" len="med"/>
          </a:ln>
          <a:effectLst/>
        </p:spPr>
        <p:txBody>
          <a:bodyPr vert="horz" wrap="square" lIns="9144" tIns="45715" rIns="9144" bIns="45715" numCol="1" rtlCol="0" anchor="ctr" anchorCtr="0" compatLnSpc="1">
            <a:prstTxWarp prst="textNoShape">
              <a:avLst/>
            </a:prstTxWarp>
            <a:noAutofit/>
          </a:bodyPr>
          <a:lstStyle/>
          <a:p>
            <a:pPr lvl="0" algn="ctr">
              <a:lnSpc>
                <a:spcPct val="90000"/>
              </a:lnSpc>
              <a:spcBef>
                <a:spcPts val="0"/>
              </a:spcBef>
              <a:buClr>
                <a:srgbClr val="8FC447"/>
              </a:buClr>
              <a:buSzPct val="90000"/>
            </a:pPr>
            <a:r>
              <a:rPr lang="en-US" b="1" dirty="0" smtClean="0">
                <a:solidFill>
                  <a:srgbClr val="FFFFFF"/>
                </a:solidFill>
                <a:latin typeface="Arial" panose="020B0604020202020204" pitchFamily="34" charset="0"/>
                <a:cs typeface="Arial" panose="020B0604020202020204" pitchFamily="34" charset="0"/>
              </a:rPr>
              <a:t>Step 3</a:t>
            </a:r>
            <a:endParaRPr lang="en-US" b="1" dirty="0">
              <a:solidFill>
                <a:srgbClr val="FFFFFF"/>
              </a:solidFill>
              <a:latin typeface="Arial" panose="020B0604020202020204" pitchFamily="34" charset="0"/>
              <a:cs typeface="Arial" panose="020B0604020202020204" pitchFamily="34" charset="0"/>
            </a:endParaRPr>
          </a:p>
        </p:txBody>
      </p:sp>
      <p:sp>
        <p:nvSpPr>
          <p:cNvPr id="22" name="Chevron 21"/>
          <p:cNvSpPr/>
          <p:nvPr/>
        </p:nvSpPr>
        <p:spPr bwMode="gray">
          <a:xfrm>
            <a:off x="6964857" y="1757464"/>
            <a:ext cx="2378115" cy="690664"/>
          </a:xfrm>
          <a:prstGeom prst="chevron">
            <a:avLst/>
          </a:prstGeom>
          <a:gradFill>
            <a:gsLst>
              <a:gs pos="0">
                <a:schemeClr val="accent5"/>
              </a:gs>
              <a:gs pos="100000">
                <a:schemeClr val="accent1"/>
              </a:gs>
            </a:gsLst>
            <a:lin ang="8400000" scaled="0"/>
          </a:gradFill>
          <a:ln w="28575" cap="flat" cmpd="sng" algn="ctr">
            <a:noFill/>
            <a:prstDash val="solid"/>
            <a:miter lim="800000"/>
            <a:headEnd type="none" w="med" len="med"/>
            <a:tailEnd type="none" w="med" len="med"/>
          </a:ln>
          <a:effectLst/>
        </p:spPr>
        <p:txBody>
          <a:bodyPr vert="horz" wrap="square" lIns="9144" tIns="45715" rIns="9144" bIns="45715" numCol="1" rtlCol="0" anchor="ctr" anchorCtr="0" compatLnSpc="1">
            <a:prstTxWarp prst="textNoShape">
              <a:avLst/>
            </a:prstTxWarp>
            <a:noAutofit/>
          </a:bodyPr>
          <a:lstStyle/>
          <a:p>
            <a:pPr lvl="0" algn="ctr">
              <a:lnSpc>
                <a:spcPct val="90000"/>
              </a:lnSpc>
              <a:spcBef>
                <a:spcPts val="0"/>
              </a:spcBef>
              <a:buClr>
                <a:srgbClr val="8FC447"/>
              </a:buClr>
              <a:buSzPct val="90000"/>
            </a:pPr>
            <a:r>
              <a:rPr lang="en-US" b="1" dirty="0" smtClean="0">
                <a:solidFill>
                  <a:srgbClr val="FFFFFF"/>
                </a:solidFill>
                <a:latin typeface="Arial" panose="020B0604020202020204" pitchFamily="34" charset="0"/>
                <a:cs typeface="Arial" panose="020B0604020202020204" pitchFamily="34" charset="0"/>
              </a:rPr>
              <a:t>Step 4</a:t>
            </a:r>
            <a:endParaRPr lang="en-US" b="1" dirty="0">
              <a:solidFill>
                <a:srgbClr val="FFFFFF"/>
              </a:solidFill>
              <a:latin typeface="Arial" panose="020B0604020202020204" pitchFamily="34" charset="0"/>
              <a:cs typeface="Arial" panose="020B0604020202020204" pitchFamily="34" charset="0"/>
            </a:endParaRPr>
          </a:p>
        </p:txBody>
      </p:sp>
      <p:sp>
        <p:nvSpPr>
          <p:cNvPr id="23" name="Chevron 22"/>
          <p:cNvSpPr/>
          <p:nvPr/>
        </p:nvSpPr>
        <p:spPr bwMode="gray">
          <a:xfrm>
            <a:off x="9062771" y="1757464"/>
            <a:ext cx="2378115" cy="690664"/>
          </a:xfrm>
          <a:prstGeom prst="chevron">
            <a:avLst/>
          </a:prstGeom>
          <a:gradFill>
            <a:gsLst>
              <a:gs pos="0">
                <a:schemeClr val="accent5"/>
              </a:gs>
              <a:gs pos="100000">
                <a:schemeClr val="accent1"/>
              </a:gs>
            </a:gsLst>
            <a:lin ang="8400000" scaled="0"/>
          </a:gradFill>
          <a:ln w="28575" cap="flat" cmpd="sng" algn="ctr">
            <a:noFill/>
            <a:prstDash val="solid"/>
            <a:miter lim="800000"/>
            <a:headEnd type="none" w="med" len="med"/>
            <a:tailEnd type="none" w="med" len="med"/>
          </a:ln>
          <a:effectLst/>
        </p:spPr>
        <p:txBody>
          <a:bodyPr vert="horz" wrap="square" lIns="9144" tIns="45715" rIns="9144" bIns="45715" numCol="1" rtlCol="0" anchor="ctr" anchorCtr="0" compatLnSpc="1">
            <a:prstTxWarp prst="textNoShape">
              <a:avLst/>
            </a:prstTxWarp>
            <a:noAutofit/>
          </a:bodyPr>
          <a:lstStyle/>
          <a:p>
            <a:pPr lvl="0" algn="ctr">
              <a:lnSpc>
                <a:spcPct val="90000"/>
              </a:lnSpc>
              <a:spcBef>
                <a:spcPts val="0"/>
              </a:spcBef>
              <a:buClr>
                <a:srgbClr val="8FC447"/>
              </a:buClr>
              <a:buSzPct val="90000"/>
            </a:pPr>
            <a:r>
              <a:rPr lang="en-US" b="1" dirty="0" smtClean="0">
                <a:solidFill>
                  <a:srgbClr val="FFFFFF"/>
                </a:solidFill>
                <a:latin typeface="Arial" panose="020B0604020202020204" pitchFamily="34" charset="0"/>
                <a:cs typeface="Arial" panose="020B0604020202020204" pitchFamily="34" charset="0"/>
              </a:rPr>
              <a:t>Step 5</a:t>
            </a:r>
            <a:endParaRPr lang="en-US" b="1" dirty="0">
              <a:solidFill>
                <a:srgbClr val="FFFFFF"/>
              </a:solidFill>
              <a:latin typeface="Arial" panose="020B0604020202020204" pitchFamily="34" charset="0"/>
              <a:cs typeface="Arial" panose="020B0604020202020204" pitchFamily="34" charset="0"/>
            </a:endParaRPr>
          </a:p>
        </p:txBody>
      </p:sp>
      <p:cxnSp>
        <p:nvCxnSpPr>
          <p:cNvPr id="5" name="Straight Connector 4"/>
          <p:cNvCxnSpPr/>
          <p:nvPr/>
        </p:nvCxnSpPr>
        <p:spPr>
          <a:xfrm>
            <a:off x="2710334" y="2522279"/>
            <a:ext cx="0" cy="3395544"/>
          </a:xfrm>
          <a:prstGeom prst="line">
            <a:avLst/>
          </a:prstGeom>
          <a:ln w="1905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808188" y="2522279"/>
            <a:ext cx="0" cy="3395544"/>
          </a:xfrm>
          <a:prstGeom prst="line">
            <a:avLst/>
          </a:prstGeom>
          <a:ln w="1905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926356" y="2522279"/>
            <a:ext cx="0" cy="3395544"/>
          </a:xfrm>
          <a:prstGeom prst="line">
            <a:avLst/>
          </a:prstGeom>
          <a:ln w="1905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014052" y="2522279"/>
            <a:ext cx="0" cy="3395544"/>
          </a:xfrm>
          <a:prstGeom prst="line">
            <a:avLst/>
          </a:prstGeom>
          <a:ln w="1905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25" name="Content Placeholder 16"/>
          <p:cNvSpPr txBox="1">
            <a:spLocks/>
          </p:cNvSpPr>
          <p:nvPr/>
        </p:nvSpPr>
        <p:spPr>
          <a:xfrm>
            <a:off x="2775972" y="2444783"/>
            <a:ext cx="1997065" cy="3523840"/>
          </a:xfrm>
          <a:prstGeom prst="rect">
            <a:avLst/>
          </a:prstGeom>
          <a:noFill/>
        </p:spPr>
        <p:txBody>
          <a:bodyPr lIns="91440" tIns="91440" anchor="t" anchorCtr="0"/>
          <a:lstStyle>
            <a:defPPr>
              <a:defRPr lang="en-US"/>
            </a:defPPr>
            <a:lvl1pPr marL="184150" lvl="0" indent="-184150" eaLnBrk="0" hangingPunct="0">
              <a:lnSpc>
                <a:spcPct val="90000"/>
              </a:lnSpc>
              <a:spcBef>
                <a:spcPts val="1000"/>
              </a:spcBef>
              <a:buClr>
                <a:schemeClr val="accent5"/>
              </a:buClr>
              <a:buSzPct val="100000"/>
              <a:buFont typeface="Wingdings 2" pitchFamily="18" charset="2"/>
              <a:buChar char=""/>
              <a:defRPr sz="1600">
                <a:latin typeface="+mn-lt"/>
                <a:cs typeface="ＭＳ Ｐゴシック" charset="-128"/>
              </a:defRPr>
            </a:lvl1pPr>
            <a:lvl2pPr marL="400050" lvl="1" indent="-171450" eaLnBrk="0" hangingPunct="0">
              <a:lnSpc>
                <a:spcPct val="90000"/>
              </a:lnSpc>
              <a:spcBef>
                <a:spcPts val="500"/>
              </a:spcBef>
              <a:buClr>
                <a:schemeClr val="tx1"/>
              </a:buClr>
              <a:buFont typeface="Calibri" panose="020F0502020204030204" pitchFamily="34" charset="0"/>
              <a:buChar char="●"/>
              <a:defRPr sz="1400">
                <a:latin typeface="+mn-lt"/>
                <a:cs typeface="Arial"/>
              </a:defRPr>
            </a:lvl2pPr>
            <a:lvl3pPr marL="596900" lvl="2" indent="-171450" eaLnBrk="0" hangingPunct="0">
              <a:lnSpc>
                <a:spcPct val="90000"/>
              </a:lnSpc>
              <a:spcBef>
                <a:spcPts val="200"/>
              </a:spcBef>
              <a:buClr>
                <a:schemeClr val="tx1"/>
              </a:buClr>
              <a:buFont typeface="Calibri" panose="020F0502020204030204" pitchFamily="34" charset="0"/>
              <a:buChar char="●"/>
              <a:defRPr sz="1200">
                <a:latin typeface="+mn-lt"/>
                <a:cs typeface="Arial"/>
              </a:defRPr>
            </a:lvl3pPr>
          </a:lstStyle>
          <a:p>
            <a:r>
              <a:rPr lang="en-US" dirty="0" smtClean="0"/>
              <a:t>Conversation with local business leaders to discuss needs and explain our vision</a:t>
            </a:r>
            <a:endParaRPr lang="en-US" dirty="0"/>
          </a:p>
        </p:txBody>
      </p:sp>
      <p:sp>
        <p:nvSpPr>
          <p:cNvPr id="26" name="Content Placeholder 16"/>
          <p:cNvSpPr txBox="1">
            <a:spLocks/>
          </p:cNvSpPr>
          <p:nvPr/>
        </p:nvSpPr>
        <p:spPr>
          <a:xfrm>
            <a:off x="4880997" y="2444783"/>
            <a:ext cx="1997065" cy="3523840"/>
          </a:xfrm>
          <a:prstGeom prst="rect">
            <a:avLst/>
          </a:prstGeom>
          <a:noFill/>
        </p:spPr>
        <p:txBody>
          <a:bodyPr lIns="91440" tIns="91440" anchor="t" anchorCtr="0"/>
          <a:lstStyle>
            <a:defPPr>
              <a:defRPr lang="en-US"/>
            </a:defPPr>
            <a:lvl1pPr marL="184150" lvl="0" indent="-184150" eaLnBrk="0" hangingPunct="0">
              <a:lnSpc>
                <a:spcPct val="90000"/>
              </a:lnSpc>
              <a:spcBef>
                <a:spcPts val="1000"/>
              </a:spcBef>
              <a:buClr>
                <a:schemeClr val="accent5"/>
              </a:buClr>
              <a:buSzPct val="100000"/>
              <a:buFont typeface="Wingdings 2" pitchFamily="18" charset="2"/>
              <a:buChar char=""/>
              <a:defRPr sz="1600">
                <a:latin typeface="+mn-lt"/>
                <a:cs typeface="ＭＳ Ｐゴシック" charset="-128"/>
              </a:defRPr>
            </a:lvl1pPr>
            <a:lvl2pPr marL="400050" lvl="1" indent="-171450" eaLnBrk="0" hangingPunct="0">
              <a:lnSpc>
                <a:spcPct val="90000"/>
              </a:lnSpc>
              <a:spcBef>
                <a:spcPts val="500"/>
              </a:spcBef>
              <a:buClr>
                <a:schemeClr val="tx1"/>
              </a:buClr>
              <a:buFont typeface="Calibri" panose="020F0502020204030204" pitchFamily="34" charset="0"/>
              <a:buChar char="●"/>
              <a:defRPr sz="1400">
                <a:latin typeface="+mn-lt"/>
                <a:cs typeface="Arial"/>
              </a:defRPr>
            </a:lvl2pPr>
            <a:lvl3pPr marL="596900" lvl="2" indent="-171450" eaLnBrk="0" hangingPunct="0">
              <a:lnSpc>
                <a:spcPct val="90000"/>
              </a:lnSpc>
              <a:spcBef>
                <a:spcPts val="200"/>
              </a:spcBef>
              <a:buClr>
                <a:schemeClr val="tx1"/>
              </a:buClr>
              <a:buFont typeface="Calibri" panose="020F0502020204030204" pitchFamily="34" charset="0"/>
              <a:buChar char="●"/>
              <a:defRPr sz="1200">
                <a:latin typeface="+mn-lt"/>
                <a:cs typeface="Arial"/>
              </a:defRPr>
            </a:lvl3pPr>
          </a:lstStyle>
          <a:p>
            <a:r>
              <a:rPr lang="en-US" dirty="0" smtClean="0"/>
              <a:t>Engaged ADVICE to assist in finding local service providers that we could partner with to refer candidates</a:t>
            </a:r>
            <a:endParaRPr lang="en-US" dirty="0"/>
          </a:p>
        </p:txBody>
      </p:sp>
      <p:sp>
        <p:nvSpPr>
          <p:cNvPr id="32" name="Content Placeholder 16"/>
          <p:cNvSpPr txBox="1">
            <a:spLocks/>
          </p:cNvSpPr>
          <p:nvPr/>
        </p:nvSpPr>
        <p:spPr>
          <a:xfrm>
            <a:off x="6986022" y="2444783"/>
            <a:ext cx="1997065" cy="3523840"/>
          </a:xfrm>
          <a:prstGeom prst="rect">
            <a:avLst/>
          </a:prstGeom>
          <a:noFill/>
        </p:spPr>
        <p:txBody>
          <a:bodyPr lIns="91440" tIns="91440" anchor="t" anchorCtr="0"/>
          <a:lstStyle>
            <a:defPPr>
              <a:defRPr lang="en-US"/>
            </a:defPPr>
            <a:lvl1pPr marL="184150" lvl="0" indent="-184150" eaLnBrk="0" hangingPunct="0">
              <a:lnSpc>
                <a:spcPct val="90000"/>
              </a:lnSpc>
              <a:spcBef>
                <a:spcPts val="1000"/>
              </a:spcBef>
              <a:buClr>
                <a:schemeClr val="accent5"/>
              </a:buClr>
              <a:buSzPct val="100000"/>
              <a:buFont typeface="Wingdings 2" pitchFamily="18" charset="2"/>
              <a:buChar char=""/>
              <a:defRPr sz="1600">
                <a:latin typeface="+mn-lt"/>
                <a:cs typeface="ＭＳ Ｐゴシック" charset="-128"/>
              </a:defRPr>
            </a:lvl1pPr>
            <a:lvl2pPr marL="400050" lvl="1" indent="-171450" eaLnBrk="0" hangingPunct="0">
              <a:lnSpc>
                <a:spcPct val="90000"/>
              </a:lnSpc>
              <a:spcBef>
                <a:spcPts val="500"/>
              </a:spcBef>
              <a:buClr>
                <a:schemeClr val="tx1"/>
              </a:buClr>
              <a:buFont typeface="Calibri" panose="020F0502020204030204" pitchFamily="34" charset="0"/>
              <a:buChar char="●"/>
              <a:defRPr sz="1400">
                <a:latin typeface="+mn-lt"/>
                <a:cs typeface="Arial"/>
              </a:defRPr>
            </a:lvl2pPr>
            <a:lvl3pPr marL="596900" lvl="2" indent="-171450" eaLnBrk="0" hangingPunct="0">
              <a:lnSpc>
                <a:spcPct val="90000"/>
              </a:lnSpc>
              <a:spcBef>
                <a:spcPts val="200"/>
              </a:spcBef>
              <a:buClr>
                <a:schemeClr val="tx1"/>
              </a:buClr>
              <a:buFont typeface="Calibri" panose="020F0502020204030204" pitchFamily="34" charset="0"/>
              <a:buChar char="●"/>
              <a:defRPr sz="1200">
                <a:latin typeface="+mn-lt"/>
                <a:cs typeface="Arial"/>
              </a:defRPr>
            </a:lvl3pPr>
          </a:lstStyle>
          <a:p>
            <a:r>
              <a:rPr lang="en-US" dirty="0" smtClean="0"/>
              <a:t>Provided training for both Supervisors and Managers in department on tips to effectively manage individuals on the autism spectrum.</a:t>
            </a:r>
          </a:p>
          <a:p>
            <a:r>
              <a:rPr lang="en-US" dirty="0" smtClean="0"/>
              <a:t>Provided training for all employees in the department on “autism etiquette” to help ensure acceptance</a:t>
            </a:r>
            <a:endParaRPr lang="en-US" dirty="0"/>
          </a:p>
        </p:txBody>
      </p:sp>
      <p:sp>
        <p:nvSpPr>
          <p:cNvPr id="33" name="Content Placeholder 16"/>
          <p:cNvSpPr txBox="1">
            <a:spLocks/>
          </p:cNvSpPr>
          <p:nvPr/>
        </p:nvSpPr>
        <p:spPr>
          <a:xfrm>
            <a:off x="9091047" y="2444783"/>
            <a:ext cx="1997065" cy="3523840"/>
          </a:xfrm>
          <a:prstGeom prst="rect">
            <a:avLst/>
          </a:prstGeom>
          <a:noFill/>
        </p:spPr>
        <p:txBody>
          <a:bodyPr lIns="91440" tIns="91440" anchor="t" anchorCtr="0"/>
          <a:lstStyle>
            <a:defPPr>
              <a:defRPr lang="en-US"/>
            </a:defPPr>
            <a:lvl1pPr marL="184150" lvl="0" indent="-184150" eaLnBrk="0" hangingPunct="0">
              <a:lnSpc>
                <a:spcPct val="90000"/>
              </a:lnSpc>
              <a:spcBef>
                <a:spcPts val="1000"/>
              </a:spcBef>
              <a:buClr>
                <a:schemeClr val="accent5"/>
              </a:buClr>
              <a:buSzPct val="100000"/>
              <a:buFont typeface="Wingdings 2" pitchFamily="18" charset="2"/>
              <a:buChar char=""/>
              <a:defRPr sz="1600">
                <a:latin typeface="+mn-lt"/>
                <a:cs typeface="ＭＳ Ｐゴシック" charset="-128"/>
              </a:defRPr>
            </a:lvl1pPr>
            <a:lvl2pPr marL="400050" lvl="1" indent="-171450" eaLnBrk="0" hangingPunct="0">
              <a:lnSpc>
                <a:spcPct val="90000"/>
              </a:lnSpc>
              <a:spcBef>
                <a:spcPts val="500"/>
              </a:spcBef>
              <a:buClr>
                <a:schemeClr val="tx1"/>
              </a:buClr>
              <a:buFont typeface="Calibri" panose="020F0502020204030204" pitchFamily="34" charset="0"/>
              <a:buChar char="●"/>
              <a:defRPr sz="1400">
                <a:latin typeface="+mn-lt"/>
                <a:cs typeface="Arial"/>
              </a:defRPr>
            </a:lvl2pPr>
            <a:lvl3pPr marL="596900" lvl="2" indent="-171450" eaLnBrk="0" hangingPunct="0">
              <a:lnSpc>
                <a:spcPct val="90000"/>
              </a:lnSpc>
              <a:spcBef>
                <a:spcPts val="200"/>
              </a:spcBef>
              <a:buClr>
                <a:schemeClr val="tx1"/>
              </a:buClr>
              <a:buFont typeface="Calibri" panose="020F0502020204030204" pitchFamily="34" charset="0"/>
              <a:buChar char="●"/>
              <a:defRPr sz="1200">
                <a:latin typeface="+mn-lt"/>
                <a:cs typeface="Arial"/>
              </a:defRPr>
            </a:lvl3pPr>
          </a:lstStyle>
          <a:p>
            <a:r>
              <a:rPr lang="en-US" dirty="0"/>
              <a:t>Began giving tours to service providers – the lab is not an environment that people can visualize so this was critical for them to understand our jobs and be able to refer appropriate </a:t>
            </a:r>
            <a:r>
              <a:rPr lang="en-US" dirty="0" smtClean="0"/>
              <a:t>candidates</a:t>
            </a:r>
            <a:endParaRPr lang="en-US" dirty="0"/>
          </a:p>
        </p:txBody>
      </p:sp>
    </p:spTree>
    <p:extLst>
      <p:ext uri="{BB962C8B-B14F-4D97-AF65-F5344CB8AC3E}">
        <p14:creationId xmlns:p14="http://schemas.microsoft.com/office/powerpoint/2010/main" val="25686462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82&quot;&gt;&lt;/object&gt;&lt;object type=&quot;2&quot; unique_id=&quot;10083&quot;&gt;&lt;object type=&quot;3&quot; unique_id=&quot;10084&quot;&gt;&lt;property id=&quot;20148&quot; value=&quot;5&quot;/&gt;&lt;property id=&quot;20300&quot; value=&quot;Slide 1 - &amp;quot;Presentation Title&amp;quot;&quot;/&gt;&lt;property id=&quot;20307&quot; value=&quot;268&quot;/&gt;&lt;/object&gt;&lt;object type=&quot;3&quot; unique_id=&quot;10085&quot;&gt;&lt;property id=&quot;20148&quot; value=&quot;5&quot;/&gt;&lt;property id=&quot;20300&quot; value=&quot;Slide 2 - &amp;quot;This is an Example of a Two-line Title, Title Case, Font is Arial 30pt.&amp;quot;&quot;/&gt;&lt;property id=&quot;20307&quot; value=&quot;269&quot;/&gt;&lt;/object&gt;&lt;object type=&quot;3&quot; unique_id=&quot;10086&quot;&gt;&lt;property id=&quot;20148&quot; value=&quot;5&quot;/&gt;&lt;property id=&quot;20300&quot; value=&quot;Slide 3 - &amp;quot;Box Styles&amp;quot;&quot;/&gt;&lt;property id=&quot;20307&quot; value=&quot;270&quot;/&gt;&lt;/object&gt;&lt;object type=&quot;3&quot; unique_id=&quot;10087&quot;&gt;&lt;property id=&quot;20148&quot; value=&quot;5&quot;/&gt;&lt;property id=&quot;20300&quot; value=&quot;Slide 4 - &amp;quot;Graphic Styles and Treatments&amp;quot;&quot;/&gt;&lt;property id=&quot;20307&quot; value=&quot;271&quot;/&gt;&lt;/object&gt;&lt;object type=&quot;3&quot; unique_id=&quot;10088&quot;&gt;&lt;property id=&quot;20148&quot; value=&quot;5&quot;/&gt;&lt;property id=&quot;20300&quot; value=&quot;Slide 5 - &amp;quot;Bar Chart Format&amp;quot;&quot;/&gt;&lt;property id=&quot;20307&quot; value=&quot;272&quot;/&gt;&lt;/object&gt;&lt;object type=&quot;3&quot; unique_id=&quot;10089&quot;&gt;&lt;property id=&quot;20148&quot; value=&quot;5&quot;/&gt;&lt;property id=&quot;20300&quot; value=&quot;Slide 6 - &amp;quot;Pie Chart Format&amp;quot;&quot;/&gt;&lt;property id=&quot;20307&quot; value=&quot;273&quot;/&gt;&lt;/object&gt;&lt;object type=&quot;3&quot; unique_id=&quot;10090&quot;&gt;&lt;property id=&quot;20148&quot; value=&quot;5&quot;/&gt;&lt;property id=&quot;20300&quot; value=&quot;Slide 7 - &amp;quot;Line Chart Format&amp;quot;&quot;/&gt;&lt;property id=&quot;20307&quot; value=&quot;274&quot;/&gt;&lt;/object&gt;&lt;object type=&quot;3&quot; unique_id=&quot;10091&quot;&gt;&lt;property id=&quot;20148&quot; value=&quot;5&quot;/&gt;&lt;property id=&quot;20300&quot; value=&quot;Slide 8 - &amp;quot;Text Table Format&amp;quot;&quot;/&gt;&lt;property id=&quot;20307&quot; value=&quot;27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346642335"/>
</p:tagLst>
</file>

<file path=ppt/tags/tag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7.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351827370"/>
</p:tagLst>
</file>

<file path=ppt/tags/tag8.xml><?xml version="1.0" encoding="utf-8"?>
<p:tagLst xmlns:a="http://schemas.openxmlformats.org/drawingml/2006/main" xmlns:r="http://schemas.openxmlformats.org/officeDocument/2006/relationships" xmlns:p="http://schemas.openxmlformats.org/presentationml/2006/main">
  <p:tag name="BAINBULLETSACTIVATED" val="False"/>
</p:tagLst>
</file>

<file path=ppt/theme/theme1.xml><?xml version="1.0" encoding="utf-8"?>
<a:theme xmlns:a="http://schemas.openxmlformats.org/drawingml/2006/main" name="Office Theme">
  <a:themeElements>
    <a:clrScheme name="Custom 2">
      <a:dk1>
        <a:srgbClr val="63666A"/>
      </a:dk1>
      <a:lt1>
        <a:srgbClr val="FFFFFF"/>
      </a:lt1>
      <a:dk2>
        <a:srgbClr val="00587C"/>
      </a:dk2>
      <a:lt2>
        <a:srgbClr val="FFFFFF"/>
      </a:lt2>
      <a:accent1>
        <a:srgbClr val="4C7637"/>
      </a:accent1>
      <a:accent2>
        <a:srgbClr val="5E8AB4"/>
      </a:accent2>
      <a:accent3>
        <a:srgbClr val="DAAA00"/>
      </a:accent3>
      <a:accent4>
        <a:srgbClr val="80276C"/>
      </a:accent4>
      <a:accent5>
        <a:srgbClr val="859419"/>
      </a:accent5>
      <a:accent6>
        <a:srgbClr val="A7A8AA"/>
      </a:accent6>
      <a:hlink>
        <a:srgbClr val="000000"/>
      </a:hlink>
      <a:folHlink>
        <a:srgbClr val="80276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effectLst/>
      </a:spPr>
      <a:bodyPr rtlCol="0" anchor="ctr"/>
      <a:lstStyle>
        <a:defPPr algn="ctr">
          <a:lnSpc>
            <a:spcPct val="90000"/>
          </a:lnSpc>
          <a:spcBef>
            <a:spcPct val="20000"/>
          </a:spcBef>
          <a:defRPr sz="2000" b="1" dirty="0" err="1" smtClean="0">
            <a:solidFill>
              <a:schemeClr val="bg1"/>
            </a:solidFill>
          </a:defRPr>
        </a:defPPr>
      </a:lstStyle>
      <a:style>
        <a:lnRef idx="2">
          <a:scrgbClr r="0" g="0" b="0"/>
        </a:lnRef>
        <a:fillRef idx="1">
          <a:scrgbClr r="0" g="0" b="0"/>
        </a:fillRef>
        <a:effectRef idx="0">
          <a:scrgbClr r="0" g="0" b="0"/>
        </a:effectRef>
        <a:fontRef idx="minor">
          <a:schemeClr val="lt1"/>
        </a:fontRef>
      </a:style>
    </a:spDef>
    <a:lnDef>
      <a:spPr>
        <a:noFill/>
        <a:ln w="28575">
          <a:solidFill>
            <a:schemeClr val="accent1"/>
          </a:solidFill>
          <a:round/>
          <a:headEnd/>
          <a:tailEnd/>
        </a:ln>
        <a:effectLst/>
      </a:spPr>
      <a:bodyPr/>
      <a:lstStyle/>
    </a:lnDef>
    <a:txDef>
      <a:spPr bwMode="gray">
        <a:solidFill>
          <a:schemeClr val="accent1"/>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a:defRPr b="1" dirty="0" err="1" smtClean="0">
            <a:solidFill>
              <a:schemeClr val="bg1"/>
            </a:solidFill>
          </a:defRPr>
        </a:defPPr>
      </a:lstStyle>
    </a:txDef>
  </a:objectDefaults>
  <a:extraClrSchemeLst>
    <a:extraClrScheme>
      <a:clrScheme name="Office Theme 1">
        <a:dk1>
          <a:srgbClr val="000000"/>
        </a:dk1>
        <a:lt1>
          <a:srgbClr val="FFFFFF"/>
        </a:lt1>
        <a:dk2>
          <a:srgbClr val="616365"/>
        </a:dk2>
        <a:lt2>
          <a:srgbClr val="FFFFFF"/>
        </a:lt2>
        <a:accent1>
          <a:srgbClr val="0093CF"/>
        </a:accent1>
        <a:accent2>
          <a:srgbClr val="DE8703"/>
        </a:accent2>
        <a:accent3>
          <a:srgbClr val="FFFFFF"/>
        </a:accent3>
        <a:accent4>
          <a:srgbClr val="000000"/>
        </a:accent4>
        <a:accent5>
          <a:srgbClr val="AAC8E4"/>
        </a:accent5>
        <a:accent6>
          <a:srgbClr val="C97A02"/>
        </a:accent6>
        <a:hlink>
          <a:srgbClr val="0093CF"/>
        </a:hlink>
        <a:folHlink>
          <a:srgbClr val="D6006E"/>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616365"/>
        </a:dk2>
        <a:lt2>
          <a:srgbClr val="FFFFFF"/>
        </a:lt2>
        <a:accent1>
          <a:srgbClr val="0093CF"/>
        </a:accent1>
        <a:accent2>
          <a:srgbClr val="F8981D"/>
        </a:accent2>
        <a:accent3>
          <a:srgbClr val="FFFFFF"/>
        </a:accent3>
        <a:accent4>
          <a:srgbClr val="000000"/>
        </a:accent4>
        <a:accent5>
          <a:srgbClr val="AAC8E4"/>
        </a:accent5>
        <a:accent6>
          <a:srgbClr val="E18919"/>
        </a:accent6>
        <a:hlink>
          <a:srgbClr val="0093CF"/>
        </a:hlink>
        <a:folHlink>
          <a:srgbClr val="D6006E"/>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16365"/>
        </a:dk2>
        <a:lt2>
          <a:srgbClr val="FFFFFF"/>
        </a:lt2>
        <a:accent1>
          <a:srgbClr val="0093CF"/>
        </a:accent1>
        <a:accent2>
          <a:srgbClr val="F8981D"/>
        </a:accent2>
        <a:accent3>
          <a:srgbClr val="FFFFFF"/>
        </a:accent3>
        <a:accent4>
          <a:srgbClr val="000000"/>
        </a:accent4>
        <a:accent5>
          <a:srgbClr val="AAC8E4"/>
        </a:accent5>
        <a:accent6>
          <a:srgbClr val="E18919"/>
        </a:accent6>
        <a:hlink>
          <a:srgbClr val="8DC63F"/>
        </a:hlink>
        <a:folHlink>
          <a:srgbClr val="D6006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1">
      <a:dk1>
        <a:srgbClr val="63666A"/>
      </a:dk1>
      <a:lt1>
        <a:srgbClr val="FFFFFF"/>
      </a:lt1>
      <a:dk2>
        <a:srgbClr val="00587C"/>
      </a:dk2>
      <a:lt2>
        <a:srgbClr val="FFFFFF"/>
      </a:lt2>
      <a:accent1>
        <a:srgbClr val="4C7637"/>
      </a:accent1>
      <a:accent2>
        <a:srgbClr val="5E8AB4"/>
      </a:accent2>
      <a:accent3>
        <a:srgbClr val="DAAA00"/>
      </a:accent3>
      <a:accent4>
        <a:srgbClr val="80276C"/>
      </a:accent4>
      <a:accent5>
        <a:srgbClr val="C6D52F"/>
      </a:accent5>
      <a:accent6>
        <a:srgbClr val="A7A8AA"/>
      </a:accent6>
      <a:hlink>
        <a:srgbClr val="000000"/>
      </a:hlink>
      <a:folHlink>
        <a:srgbClr val="80276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5171</TotalTime>
  <Words>1218</Words>
  <Application>Microsoft Office PowerPoint</Application>
  <PresentationFormat>Custom</PresentationFormat>
  <Paragraphs>108</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ＭＳ Ｐゴシック</vt:lpstr>
      <vt:lpstr>ＭＳ Ｐゴシック</vt:lpstr>
      <vt:lpstr>Arial</vt:lpstr>
      <vt:lpstr>Calibri</vt:lpstr>
      <vt:lpstr>Times New Roman</vt:lpstr>
      <vt:lpstr>Verdana</vt:lpstr>
      <vt:lpstr>Wingdings 2</vt:lpstr>
      <vt:lpstr>Office Theme</vt:lpstr>
      <vt:lpstr>Quest Diagnostics DiverseAbilities Autism Hiring Initiative</vt:lpstr>
      <vt:lpstr>Quest Diagnostics DiverseAbilities Autism Hiring Initiative</vt:lpstr>
      <vt:lpstr>Quest Diagnostics Overview</vt:lpstr>
      <vt:lpstr>Awards and Recognition</vt:lpstr>
      <vt:lpstr>DiverseAbilities Employee Business Network</vt:lpstr>
      <vt:lpstr>PowerPoint Presentation</vt:lpstr>
      <vt:lpstr>PowerPoint Presentation</vt:lpstr>
      <vt:lpstr>Knowing the overall benefits – why a specific Autism Hiring Initiative?</vt:lpstr>
      <vt:lpstr>Taking the time up-front in preparing and training employees and management prior to a hiring initiative is imperative!</vt:lpstr>
      <vt:lpstr>How do the appropriate level of assistance from job coaches aid in maintaining meaningful employment?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P12158 - Quest WIDESCREEN PHOTO 16x9 Template 2015</dc:title>
  <dc:creator>Call @ 866-2-eSlide</dc:creator>
  <dc:description>eSlide, LLC - for v2010 PC</dc:description>
  <cp:lastModifiedBy>Information Technology</cp:lastModifiedBy>
  <cp:revision>872</cp:revision>
  <cp:lastPrinted>2018-07-12T01:58:30Z</cp:lastPrinted>
  <dcterms:created xsi:type="dcterms:W3CDTF">2010-12-29T04:12:33Z</dcterms:created>
  <dcterms:modified xsi:type="dcterms:W3CDTF">2019-03-28T00:10:59Z</dcterms:modified>
</cp:coreProperties>
</file>