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256" r:id="rId2"/>
    <p:sldId id="257" r:id="rId3"/>
    <p:sldId id="261" r:id="rId4"/>
    <p:sldId id="258" r:id="rId5"/>
    <p:sldId id="259" r:id="rId6"/>
    <p:sldId id="260" r:id="rId7"/>
    <p:sldId id="263" r:id="rId8"/>
    <p:sldId id="267" r:id="rId9"/>
    <p:sldId id="264" r:id="rId10"/>
    <p:sldId id="265" r:id="rId11"/>
    <p:sldId id="266" r:id="rId12"/>
    <p:sldId id="269" r:id="rId13"/>
    <p:sldId id="270" r:id="rId14"/>
    <p:sldId id="271" r:id="rId15"/>
    <p:sldId id="272" r:id="rId16"/>
    <p:sldId id="273" r:id="rId17"/>
    <p:sldId id="274" r:id="rId18"/>
    <p:sldId id="275" r:id="rId19"/>
    <p:sldId id="277" r:id="rId20"/>
    <p:sldId id="276" r:id="rId21"/>
    <p:sldId id="282" r:id="rId22"/>
    <p:sldId id="278" r:id="rId23"/>
    <p:sldId id="279" r:id="rId24"/>
    <p:sldId id="280" r:id="rId25"/>
    <p:sldId id="281" r:id="rId26"/>
    <p:sldId id="283" r:id="rId27"/>
    <p:sldId id="284" r:id="rId28"/>
    <p:sldId id="285" r:id="rId29"/>
    <p:sldId id="286" r:id="rId30"/>
    <p:sldId id="268" r:id="rId31"/>
    <p:sldId id="287" r:id="rId32"/>
    <p:sldId id="288" r:id="rId33"/>
    <p:sldId id="289" r:id="rId34"/>
    <p:sldId id="290" r:id="rId35"/>
    <p:sldId id="29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6"/>
  </p:normalViewPr>
  <p:slideViewPr>
    <p:cSldViewPr snapToGrid="0" snapToObjects="1">
      <p:cViewPr varScale="1">
        <p:scale>
          <a:sx n="69" d="100"/>
          <a:sy n="69" d="100"/>
        </p:scale>
        <p:origin x="7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A93CC-59CA-7845-A4BD-626A08CE48FF}" type="datetimeFigureOut">
              <a:rPr lang="en-US" smtClean="0"/>
              <a:t>3/27/2019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B3CDF-4821-BC4A-B710-DC608B7261A9}" type="slidenum">
              <a:rPr lang="en-US" smtClean="0"/>
              <a:t>‹#›</a:t>
            </a:fld>
            <a:endParaRPr lang="en-US"/>
          </a:p>
        </p:txBody>
      </p:sp>
    </p:spTree>
    <p:extLst>
      <p:ext uri="{BB962C8B-B14F-4D97-AF65-F5344CB8AC3E}">
        <p14:creationId xmlns:p14="http://schemas.microsoft.com/office/powerpoint/2010/main" val="284984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CB3CDF-4821-BC4A-B710-DC608B7261A9}" type="slidenum">
              <a:rPr lang="en-US" smtClean="0"/>
              <a:t>1</a:t>
            </a:fld>
            <a:endParaRPr lang="en-US"/>
          </a:p>
        </p:txBody>
      </p:sp>
    </p:spTree>
    <p:extLst>
      <p:ext uri="{BB962C8B-B14F-4D97-AF65-F5344CB8AC3E}">
        <p14:creationId xmlns:p14="http://schemas.microsoft.com/office/powerpoint/2010/main" val="845538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CB3CDF-4821-BC4A-B710-DC608B7261A9}" type="slidenum">
              <a:rPr lang="en-US" smtClean="0"/>
              <a:t>2</a:t>
            </a:fld>
            <a:endParaRPr lang="en-US"/>
          </a:p>
        </p:txBody>
      </p:sp>
    </p:spTree>
    <p:extLst>
      <p:ext uri="{BB962C8B-B14F-4D97-AF65-F5344CB8AC3E}">
        <p14:creationId xmlns:p14="http://schemas.microsoft.com/office/powerpoint/2010/main" val="1282259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CB3CDF-4821-BC4A-B710-DC608B7261A9}" type="slidenum">
              <a:rPr lang="en-US" smtClean="0"/>
              <a:t>3</a:t>
            </a:fld>
            <a:endParaRPr lang="en-US"/>
          </a:p>
        </p:txBody>
      </p:sp>
    </p:spTree>
    <p:extLst>
      <p:ext uri="{BB962C8B-B14F-4D97-AF65-F5344CB8AC3E}">
        <p14:creationId xmlns:p14="http://schemas.microsoft.com/office/powerpoint/2010/main" val="1724888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vulnerable applies to us,</a:t>
            </a:r>
            <a:r>
              <a:rPr lang="en-US" baseline="0" dirty="0" smtClean="0"/>
              <a:t> but weak does not!</a:t>
            </a:r>
            <a:endParaRPr lang="en-US" dirty="0"/>
          </a:p>
        </p:txBody>
      </p:sp>
      <p:sp>
        <p:nvSpPr>
          <p:cNvPr id="4" name="Slide Number Placeholder 3"/>
          <p:cNvSpPr>
            <a:spLocks noGrp="1"/>
          </p:cNvSpPr>
          <p:nvPr>
            <p:ph type="sldNum" sz="quarter" idx="10"/>
          </p:nvPr>
        </p:nvSpPr>
        <p:spPr/>
        <p:txBody>
          <a:bodyPr/>
          <a:lstStyle/>
          <a:p>
            <a:fld id="{0CCB3CDF-4821-BC4A-B710-DC608B7261A9}" type="slidenum">
              <a:rPr lang="en-US" smtClean="0"/>
              <a:t>4</a:t>
            </a:fld>
            <a:endParaRPr lang="en-US"/>
          </a:p>
        </p:txBody>
      </p:sp>
    </p:spTree>
    <p:extLst>
      <p:ext uri="{BB962C8B-B14F-4D97-AF65-F5344CB8AC3E}">
        <p14:creationId xmlns:p14="http://schemas.microsoft.com/office/powerpoint/2010/main" val="998546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 this slide I am going to tell</a:t>
            </a:r>
            <a:r>
              <a:rPr lang="en-US" baseline="0" dirty="0" smtClean="0"/>
              <a:t> them my personal story in brief (with no graphic details), so they can know where I’m coming from and that I know what I’m talking about. Also, you rarely hear about the ways that “high-functioning” autistics are victimized when we navigate society on our own.</a:t>
            </a:r>
            <a:endParaRPr lang="en-US" dirty="0" smtClean="0"/>
          </a:p>
          <a:p>
            <a:endParaRPr lang="en-US" dirty="0"/>
          </a:p>
        </p:txBody>
      </p:sp>
      <p:sp>
        <p:nvSpPr>
          <p:cNvPr id="4" name="Slide Number Placeholder 3"/>
          <p:cNvSpPr>
            <a:spLocks noGrp="1"/>
          </p:cNvSpPr>
          <p:nvPr>
            <p:ph type="sldNum" sz="quarter" idx="10"/>
          </p:nvPr>
        </p:nvSpPr>
        <p:spPr/>
        <p:txBody>
          <a:bodyPr/>
          <a:lstStyle/>
          <a:p>
            <a:fld id="{0CCB3CDF-4821-BC4A-B710-DC608B7261A9}" type="slidenum">
              <a:rPr lang="en-US" smtClean="0"/>
              <a:t>5</a:t>
            </a:fld>
            <a:endParaRPr lang="en-US"/>
          </a:p>
        </p:txBody>
      </p:sp>
    </p:spTree>
    <p:extLst>
      <p:ext uri="{BB962C8B-B14F-4D97-AF65-F5344CB8AC3E}">
        <p14:creationId xmlns:p14="http://schemas.microsoft.com/office/powerpoint/2010/main" val="90415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824FEF-2F96-8745-9AAD-1B2B4127A03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141569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24FEF-2F96-8745-9AAD-1B2B4127A03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1199021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24FEF-2F96-8745-9AAD-1B2B4127A03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2112870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824FEF-2F96-8745-9AAD-1B2B4127A03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1551059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824FEF-2F96-8745-9AAD-1B2B4127A030}" type="datetimeFigureOut">
              <a:rPr lang="en-US" smtClean="0"/>
              <a:t>3/27/2019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358874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824FEF-2F96-8745-9AAD-1B2B4127A03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146801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824FEF-2F96-8745-9AAD-1B2B4127A030}" type="datetimeFigureOut">
              <a:rPr lang="en-US" smtClean="0"/>
              <a:t>3/27/2019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411928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824FEF-2F96-8745-9AAD-1B2B4127A030}" type="datetimeFigureOut">
              <a:rPr lang="en-US" smtClean="0"/>
              <a:t>3/27/2019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1946404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24FEF-2F96-8745-9AAD-1B2B4127A030}" type="datetimeFigureOut">
              <a:rPr lang="en-US" smtClean="0"/>
              <a:t>3/27/2019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60107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24FEF-2F96-8745-9AAD-1B2B4127A03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567475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824FEF-2F96-8745-9AAD-1B2B4127A030}" type="datetimeFigureOut">
              <a:rPr lang="en-US" smtClean="0"/>
              <a:t>3/27/2019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EEF53B-BE25-3C45-BC97-4D34444CD52B}" type="slidenum">
              <a:rPr lang="en-US" smtClean="0"/>
              <a:t>‹#›</a:t>
            </a:fld>
            <a:endParaRPr lang="en-US"/>
          </a:p>
        </p:txBody>
      </p:sp>
    </p:spTree>
    <p:extLst>
      <p:ext uri="{BB962C8B-B14F-4D97-AF65-F5344CB8AC3E}">
        <p14:creationId xmlns:p14="http://schemas.microsoft.com/office/powerpoint/2010/main" val="59025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824FEF-2F96-8745-9AAD-1B2B4127A030}" type="datetimeFigureOut">
              <a:rPr lang="en-US" smtClean="0"/>
              <a:t>3/27/2019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EEF53B-BE25-3C45-BC97-4D34444CD52B}" type="slidenum">
              <a:rPr lang="en-US" smtClean="0"/>
              <a:t>‹#›</a:t>
            </a:fld>
            <a:endParaRPr lang="en-US"/>
          </a:p>
        </p:txBody>
      </p:sp>
    </p:spTree>
    <p:extLst>
      <p:ext uri="{BB962C8B-B14F-4D97-AF65-F5344CB8AC3E}">
        <p14:creationId xmlns:p14="http://schemas.microsoft.com/office/powerpoint/2010/main" val="745768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475593" y="0"/>
            <a:ext cx="6858000" cy="6858000"/>
          </a:xfrm>
          <a:prstGeom prst="rect">
            <a:avLst/>
          </a:prstGeom>
        </p:spPr>
      </p:pic>
      <p:sp>
        <p:nvSpPr>
          <p:cNvPr id="2" name="Title 1"/>
          <p:cNvSpPr>
            <a:spLocks noGrp="1"/>
          </p:cNvSpPr>
          <p:nvPr>
            <p:ph type="ctrTitle"/>
          </p:nvPr>
        </p:nvSpPr>
        <p:spPr>
          <a:xfrm>
            <a:off x="3481388" y="-920750"/>
            <a:ext cx="9144000" cy="2387600"/>
          </a:xfrm>
        </p:spPr>
        <p:txBody>
          <a:bodyPr/>
          <a:lstStyle/>
          <a:p>
            <a:r>
              <a:rPr lang="en-US" dirty="0" smtClean="0"/>
              <a:t>Safety Skills for Aspies</a:t>
            </a:r>
            <a:endParaRPr lang="en-US" dirty="0"/>
          </a:p>
        </p:txBody>
      </p:sp>
      <p:sp>
        <p:nvSpPr>
          <p:cNvPr id="3" name="Subtitle 2"/>
          <p:cNvSpPr>
            <a:spLocks noGrp="1"/>
          </p:cNvSpPr>
          <p:nvPr>
            <p:ph type="subTitle" idx="1"/>
          </p:nvPr>
        </p:nvSpPr>
        <p:spPr>
          <a:xfrm>
            <a:off x="3752850" y="1678782"/>
            <a:ext cx="9144000" cy="1655762"/>
          </a:xfrm>
        </p:spPr>
        <p:txBody>
          <a:bodyPr>
            <a:normAutofit/>
          </a:bodyPr>
          <a:lstStyle/>
          <a:p>
            <a:r>
              <a:rPr lang="en-US" sz="4000" dirty="0" smtClean="0"/>
              <a:t>[Wallflowers are easy to pluck!]</a:t>
            </a:r>
            <a:endParaRPr lang="en-US" sz="4000" dirty="0"/>
          </a:p>
        </p:txBody>
      </p:sp>
      <p:sp>
        <p:nvSpPr>
          <p:cNvPr id="5" name="TextBox 4"/>
          <p:cNvSpPr txBox="1"/>
          <p:nvPr/>
        </p:nvSpPr>
        <p:spPr>
          <a:xfrm>
            <a:off x="7329488" y="3200400"/>
            <a:ext cx="3957637" cy="2246769"/>
          </a:xfrm>
          <a:prstGeom prst="rect">
            <a:avLst/>
          </a:prstGeom>
          <a:noFill/>
        </p:spPr>
        <p:txBody>
          <a:bodyPr wrap="square" rtlCol="0">
            <a:spAutoFit/>
          </a:bodyPr>
          <a:lstStyle/>
          <a:p>
            <a:pPr algn="ctr"/>
            <a:r>
              <a:rPr lang="en-US" sz="2800" dirty="0" smtClean="0"/>
              <a:t>2</a:t>
            </a:r>
            <a:r>
              <a:rPr lang="en-US" sz="2800" baseline="30000" dirty="0" smtClean="0"/>
              <a:t>nd</a:t>
            </a:r>
            <a:r>
              <a:rPr lang="en-US" sz="2800" dirty="0" smtClean="0"/>
              <a:t> Annual Southeast Adult Autism Symposium</a:t>
            </a:r>
          </a:p>
          <a:p>
            <a:pPr algn="ctr"/>
            <a:r>
              <a:rPr lang="en-US" sz="2800" dirty="0" smtClean="0"/>
              <a:t>July 21</a:t>
            </a:r>
            <a:r>
              <a:rPr lang="en-US" sz="2800" baseline="30000" dirty="0" smtClean="0"/>
              <a:t>st</a:t>
            </a:r>
            <a:r>
              <a:rPr lang="en-US" sz="2800" dirty="0" smtClean="0"/>
              <a:t>, 2018</a:t>
            </a:r>
          </a:p>
          <a:p>
            <a:pPr algn="ctr"/>
            <a:endParaRPr lang="en-US" sz="2800" dirty="0"/>
          </a:p>
          <a:p>
            <a:pPr algn="ctr"/>
            <a:r>
              <a:rPr lang="en-US" sz="2800" dirty="0" smtClean="0"/>
              <a:t>Presenter: Dia Neighbors</a:t>
            </a:r>
            <a:endParaRPr lang="en-US" sz="2800" dirty="0"/>
          </a:p>
        </p:txBody>
      </p:sp>
    </p:spTree>
    <p:extLst>
      <p:ext uri="{BB962C8B-B14F-4D97-AF65-F5344CB8AC3E}">
        <p14:creationId xmlns:p14="http://schemas.microsoft.com/office/powerpoint/2010/main" val="2247554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23770" y="1305342"/>
            <a:ext cx="10144461" cy="4247317"/>
          </a:xfrm>
          <a:prstGeom prst="rect">
            <a:avLst/>
          </a:prstGeom>
          <a:noFill/>
        </p:spPr>
        <p:txBody>
          <a:bodyPr wrap="square" rtlCol="0">
            <a:spAutoFit/>
          </a:bodyPr>
          <a:lstStyle/>
          <a:p>
            <a:pPr algn="ctr"/>
            <a:r>
              <a:rPr lang="en-US" sz="3600" dirty="0"/>
              <a:t>“Confusion in itself begets vulnerability.  If you’re confused, you don’t know which way to turn.  If you can’t see a potential bullet flying at you, you don’t know whether to dodge it or not; you don’t know which way to move.  Until you can see it and you know which way to react, you’re vulnerable; the bullet is more likely to hit you.”</a:t>
            </a:r>
          </a:p>
          <a:p>
            <a:endParaRPr lang="en-US" dirty="0"/>
          </a:p>
        </p:txBody>
      </p:sp>
    </p:spTree>
    <p:extLst>
      <p:ext uri="{BB962C8B-B14F-4D97-AF65-F5344CB8AC3E}">
        <p14:creationId xmlns:p14="http://schemas.microsoft.com/office/powerpoint/2010/main" val="262414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71369" y="430306"/>
            <a:ext cx="10488706" cy="1108038"/>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Lack of Information</a:t>
            </a:r>
            <a:endParaRPr lang="en-US" sz="5400" dirty="0"/>
          </a:p>
        </p:txBody>
      </p:sp>
      <p:sp>
        <p:nvSpPr>
          <p:cNvPr id="3" name="TextBox 2"/>
          <p:cNvSpPr txBox="1"/>
          <p:nvPr/>
        </p:nvSpPr>
        <p:spPr>
          <a:xfrm>
            <a:off x="1194099" y="1785769"/>
            <a:ext cx="9864762" cy="4524315"/>
          </a:xfrm>
          <a:prstGeom prst="rect">
            <a:avLst/>
          </a:prstGeom>
          <a:noFill/>
        </p:spPr>
        <p:txBody>
          <a:bodyPr wrap="square" rtlCol="0">
            <a:spAutoFit/>
          </a:bodyPr>
          <a:lstStyle/>
          <a:p>
            <a:pPr marL="285750" indent="-285750">
              <a:buFont typeface="Arial" charset="0"/>
              <a:buChar char="•"/>
            </a:pPr>
            <a:r>
              <a:rPr lang="en-US" sz="3600" dirty="0" smtClean="0"/>
              <a:t>Parents don’t want to think of a vulnerable child as a potential sexual being.</a:t>
            </a:r>
          </a:p>
          <a:p>
            <a:pPr marL="285750" indent="-285750">
              <a:buFont typeface="Arial" charset="0"/>
              <a:buChar char="•"/>
            </a:pPr>
            <a:r>
              <a:rPr lang="en-US" sz="3600" dirty="0" smtClean="0"/>
              <a:t>No comprehensive, evidence-based sex </a:t>
            </a:r>
            <a:r>
              <a:rPr lang="en-US" sz="3600" dirty="0" err="1" smtClean="0"/>
              <a:t>ed</a:t>
            </a:r>
            <a:r>
              <a:rPr lang="en-US" sz="3600" dirty="0" smtClean="0"/>
              <a:t> </a:t>
            </a:r>
            <a:r>
              <a:rPr lang="en-US" sz="3600" i="1" dirty="0" smtClean="0"/>
              <a:t>anywhere</a:t>
            </a:r>
            <a:r>
              <a:rPr lang="en-US" sz="3600" dirty="0" smtClean="0"/>
              <a:t>. And definitely none geared towards people with cognitive and developmental differences.</a:t>
            </a:r>
          </a:p>
          <a:p>
            <a:pPr marL="285750" indent="-285750">
              <a:buFont typeface="Arial" charset="0"/>
              <a:buChar char="•"/>
            </a:pPr>
            <a:r>
              <a:rPr lang="en-US" sz="3600" dirty="0" smtClean="0"/>
              <a:t>Incorrect information from online sources and pornography - instead of peers and experience</a:t>
            </a:r>
          </a:p>
        </p:txBody>
      </p:sp>
    </p:spTree>
    <p:extLst>
      <p:ext uri="{BB962C8B-B14F-4D97-AF65-F5344CB8AC3E}">
        <p14:creationId xmlns:p14="http://schemas.microsoft.com/office/powerpoint/2010/main" val="1617246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46673" y="505609"/>
            <a:ext cx="10359614" cy="1183342"/>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Social Status and Body Language</a:t>
            </a:r>
            <a:endParaRPr lang="en-US" sz="4400" dirty="0"/>
          </a:p>
        </p:txBody>
      </p:sp>
      <p:sp>
        <p:nvSpPr>
          <p:cNvPr id="3" name="TextBox 2"/>
          <p:cNvSpPr txBox="1"/>
          <p:nvPr/>
        </p:nvSpPr>
        <p:spPr>
          <a:xfrm>
            <a:off x="1237129" y="1871831"/>
            <a:ext cx="9789459" cy="4093428"/>
          </a:xfrm>
          <a:prstGeom prst="rect">
            <a:avLst/>
          </a:prstGeom>
          <a:noFill/>
        </p:spPr>
        <p:txBody>
          <a:bodyPr wrap="square" rtlCol="0">
            <a:spAutoFit/>
          </a:bodyPr>
          <a:lstStyle/>
          <a:p>
            <a:r>
              <a:rPr lang="en-US" sz="2600" dirty="0" smtClean="0"/>
              <a:t>Predators are careful observers. Some signs of vulnerability they look for: </a:t>
            </a:r>
          </a:p>
          <a:p>
            <a:pPr marL="285750" indent="-285750">
              <a:buFont typeface="Arial" charset="0"/>
              <a:buChar char="•"/>
            </a:pPr>
            <a:r>
              <a:rPr lang="en-US" sz="2600" dirty="0" smtClean="0"/>
              <a:t>Regularly going to the same place unaccompanied</a:t>
            </a:r>
          </a:p>
          <a:p>
            <a:pPr marL="285750" indent="-285750">
              <a:buFont typeface="Arial" charset="0"/>
              <a:buChar char="•"/>
            </a:pPr>
            <a:r>
              <a:rPr lang="en-US" sz="2600" dirty="0" smtClean="0"/>
              <a:t>Literally standing against the walls, “orbiting,” being excluded from conversations and groups</a:t>
            </a:r>
          </a:p>
          <a:p>
            <a:pPr marL="285750" indent="-285750">
              <a:buFont typeface="Arial" charset="0"/>
              <a:buChar char="•"/>
            </a:pPr>
            <a:r>
              <a:rPr lang="en-US" sz="2600" dirty="0" smtClean="0"/>
              <a:t>How other people on the social scene or at work treat you; if you are spoken to seldom or disrespectfully, they know you are not likely to report them </a:t>
            </a:r>
            <a:r>
              <a:rPr lang="en-US" sz="2600" i="1" dirty="0" smtClean="0"/>
              <a:t>or be believed</a:t>
            </a:r>
            <a:r>
              <a:rPr lang="en-US" sz="2600" dirty="0" smtClean="0"/>
              <a:t>. </a:t>
            </a:r>
          </a:p>
          <a:p>
            <a:pPr marL="285750" indent="-285750">
              <a:buFont typeface="Arial" charset="0"/>
              <a:buChar char="•"/>
            </a:pPr>
            <a:r>
              <a:rPr lang="en-US" sz="2600" dirty="0" smtClean="0"/>
              <a:t>Body language and movements that tell them you are shy, defensive, uncomfortable, fidgety, or desperate for a friend or person to talk to</a:t>
            </a:r>
          </a:p>
        </p:txBody>
      </p:sp>
    </p:spTree>
    <p:extLst>
      <p:ext uri="{BB962C8B-B14F-4D97-AF65-F5344CB8AC3E}">
        <p14:creationId xmlns:p14="http://schemas.microsoft.com/office/powerpoint/2010/main" val="1328460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9740" y="0"/>
            <a:ext cx="5041248" cy="685800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7167" y="0"/>
            <a:ext cx="4410635" cy="6891617"/>
          </a:xfrm>
          <a:prstGeom prst="rect">
            <a:avLst/>
          </a:prstGeom>
        </p:spPr>
      </p:pic>
    </p:spTree>
    <p:extLst>
      <p:ext uri="{BB962C8B-B14F-4D97-AF65-F5344CB8AC3E}">
        <p14:creationId xmlns:p14="http://schemas.microsoft.com/office/powerpoint/2010/main" val="1209249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9054" y="0"/>
            <a:ext cx="3586331" cy="478177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4430" y="2298849"/>
            <a:ext cx="4671261" cy="4559151"/>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266" y="473337"/>
            <a:ext cx="4165076" cy="2952974"/>
          </a:xfrm>
          <a:prstGeom prst="rect">
            <a:avLst/>
          </a:prstGeom>
        </p:spPr>
      </p:pic>
    </p:spTree>
    <p:extLst>
      <p:ext uri="{BB962C8B-B14F-4D97-AF65-F5344CB8AC3E}">
        <p14:creationId xmlns:p14="http://schemas.microsoft.com/office/powerpoint/2010/main" val="73161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71369" y="462579"/>
            <a:ext cx="10434918" cy="120485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Misdiagnosis</a:t>
            </a:r>
            <a:endParaRPr lang="en-US" sz="5400" dirty="0"/>
          </a:p>
        </p:txBody>
      </p:sp>
      <p:sp>
        <p:nvSpPr>
          <p:cNvPr id="3" name="TextBox 2"/>
          <p:cNvSpPr txBox="1"/>
          <p:nvPr/>
        </p:nvSpPr>
        <p:spPr>
          <a:xfrm>
            <a:off x="1226372" y="1893346"/>
            <a:ext cx="9746428" cy="4154984"/>
          </a:xfrm>
          <a:prstGeom prst="rect">
            <a:avLst/>
          </a:prstGeom>
          <a:noFill/>
        </p:spPr>
        <p:txBody>
          <a:bodyPr wrap="square" rtlCol="0">
            <a:spAutoFit/>
          </a:bodyPr>
          <a:lstStyle/>
          <a:p>
            <a:pPr marL="342900" indent="-342900">
              <a:buFont typeface="Arial" charset="0"/>
              <a:buChar char="•"/>
            </a:pPr>
            <a:r>
              <a:rPr lang="en-US" sz="2400" dirty="0" smtClean="0"/>
              <a:t>Common misdiagnoses for Aspies are: bipolar I &amp; II, major depressive, personality disorders </a:t>
            </a:r>
          </a:p>
          <a:p>
            <a:pPr marL="342900" indent="-342900">
              <a:buFont typeface="Arial" charset="0"/>
              <a:buChar char="•"/>
            </a:pPr>
            <a:r>
              <a:rPr lang="en-US" sz="2400" dirty="0" smtClean="0"/>
              <a:t>OR they only diagnose co-occurring issues: eating disorders, anxiety (general &amp; social), depression, ADHD, learning disabilities, self-harm, trauma, oppositional defiant disorder</a:t>
            </a:r>
          </a:p>
          <a:p>
            <a:pPr marL="342900" indent="-342900">
              <a:buFont typeface="Arial" charset="0"/>
              <a:buChar char="•"/>
            </a:pPr>
            <a:r>
              <a:rPr lang="en-US" sz="2400" dirty="0" smtClean="0"/>
              <a:t>The </a:t>
            </a:r>
            <a:r>
              <a:rPr lang="en-US" sz="2400" dirty="0"/>
              <a:t>wrong treatments and medications only put us at greater risk.</a:t>
            </a:r>
            <a:endParaRPr lang="en-US" sz="2400" dirty="0" smtClean="0"/>
          </a:p>
          <a:p>
            <a:endParaRPr lang="en-US" sz="2400" dirty="0"/>
          </a:p>
          <a:p>
            <a:r>
              <a:rPr lang="en-US" sz="2400" dirty="0" smtClean="0"/>
              <a:t>If you are misdiagnosed, you lack knowledge about how your brain works and it’s impossible to understand exactly how and why you are challenged. And what to do about it. Therefore, knowing about our condition, </a:t>
            </a:r>
            <a:r>
              <a:rPr lang="en-US" sz="2400" i="1" dirty="0" smtClean="0"/>
              <a:t>as soon as possible</a:t>
            </a:r>
            <a:r>
              <a:rPr lang="en-US" sz="2400" dirty="0" smtClean="0"/>
              <a:t>, and being educated about it is vital to our safety. </a:t>
            </a:r>
            <a:endParaRPr lang="en-US" sz="2400" dirty="0"/>
          </a:p>
        </p:txBody>
      </p:sp>
    </p:spTree>
    <p:extLst>
      <p:ext uri="{BB962C8B-B14F-4D97-AF65-F5344CB8AC3E}">
        <p14:creationId xmlns:p14="http://schemas.microsoft.com/office/powerpoint/2010/main" val="535375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88489" y="355002"/>
            <a:ext cx="10800678" cy="1140311"/>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Compliance</a:t>
            </a:r>
            <a:endParaRPr lang="en-US" sz="6000" dirty="0"/>
          </a:p>
        </p:txBody>
      </p:sp>
      <p:sp>
        <p:nvSpPr>
          <p:cNvPr id="3" name="TextBox 2"/>
          <p:cNvSpPr txBox="1"/>
          <p:nvPr/>
        </p:nvSpPr>
        <p:spPr>
          <a:xfrm>
            <a:off x="1011218" y="1731982"/>
            <a:ext cx="10155219" cy="5447645"/>
          </a:xfrm>
          <a:prstGeom prst="rect">
            <a:avLst/>
          </a:prstGeom>
          <a:noFill/>
        </p:spPr>
        <p:txBody>
          <a:bodyPr wrap="square" rtlCol="0">
            <a:spAutoFit/>
          </a:bodyPr>
          <a:lstStyle/>
          <a:p>
            <a:r>
              <a:rPr lang="en-US" sz="2300" dirty="0" smtClean="0"/>
              <a:t>From an early age spectrum people (especially girls) are socialized and trained to comply through:</a:t>
            </a:r>
          </a:p>
          <a:p>
            <a:pPr marL="285750" indent="-285750">
              <a:buFont typeface="Arial" charset="0"/>
              <a:buChar char="•"/>
            </a:pPr>
            <a:r>
              <a:rPr lang="en-US" sz="2300" dirty="0" smtClean="0"/>
              <a:t>Reward systems</a:t>
            </a:r>
          </a:p>
          <a:p>
            <a:pPr marL="285750" indent="-285750">
              <a:buFont typeface="Arial" charset="0"/>
              <a:buChar char="•"/>
            </a:pPr>
            <a:r>
              <a:rPr lang="en-US" sz="2300" dirty="0" smtClean="0"/>
              <a:t>Constant monitoring of our social presentation</a:t>
            </a:r>
          </a:p>
          <a:p>
            <a:pPr marL="285750" indent="-285750">
              <a:buFont typeface="Arial" charset="0"/>
              <a:buChar char="•"/>
            </a:pPr>
            <a:r>
              <a:rPr lang="en-US" sz="2300" dirty="0" smtClean="0"/>
              <a:t>Nagging, teasing, toxic shaming, exclusion, punishment</a:t>
            </a:r>
            <a:endParaRPr lang="en-US" sz="2300" dirty="0"/>
          </a:p>
          <a:p>
            <a:pPr marL="285750" indent="-285750">
              <a:buFont typeface="Arial" charset="0"/>
              <a:buChar char="•"/>
            </a:pPr>
            <a:endParaRPr lang="en-US" sz="2300" dirty="0" smtClean="0"/>
          </a:p>
          <a:p>
            <a:r>
              <a:rPr lang="en-US" sz="2300" dirty="0" smtClean="0"/>
              <a:t>So we learn to:</a:t>
            </a:r>
            <a:endParaRPr lang="en-US" sz="2300" dirty="0"/>
          </a:p>
          <a:p>
            <a:pPr marL="285750" indent="-285750">
              <a:buFont typeface="Arial" charset="0"/>
              <a:buChar char="•"/>
            </a:pPr>
            <a:r>
              <a:rPr lang="en-US" sz="2300" dirty="0" smtClean="0"/>
              <a:t>Hide pain and discomfort</a:t>
            </a:r>
          </a:p>
          <a:p>
            <a:pPr marL="285750" indent="-285750">
              <a:buFont typeface="Arial" charset="0"/>
              <a:buChar char="•"/>
            </a:pPr>
            <a:r>
              <a:rPr lang="en-US" sz="2300" dirty="0" smtClean="0"/>
              <a:t>Never argue or disagree with someone</a:t>
            </a:r>
          </a:p>
          <a:p>
            <a:pPr marL="285750" indent="-285750">
              <a:buFont typeface="Arial" charset="0"/>
              <a:buChar char="•"/>
            </a:pPr>
            <a:r>
              <a:rPr lang="en-US" sz="2300" dirty="0" smtClean="0"/>
              <a:t>Never refuse a request</a:t>
            </a:r>
          </a:p>
          <a:p>
            <a:pPr marL="285750" indent="-285750">
              <a:buFont typeface="Arial" charset="0"/>
              <a:buChar char="•"/>
            </a:pPr>
            <a:r>
              <a:rPr lang="en-US" sz="2300" dirty="0" smtClean="0"/>
              <a:t>Please others at our own expense</a:t>
            </a:r>
          </a:p>
          <a:p>
            <a:pPr marL="285750" indent="-285750">
              <a:buFont typeface="Arial" charset="0"/>
              <a:buChar char="•"/>
            </a:pPr>
            <a:r>
              <a:rPr lang="en-US" sz="2300" dirty="0" smtClean="0"/>
              <a:t>Not tattle or “get someone in trouble”</a:t>
            </a:r>
          </a:p>
          <a:p>
            <a:pPr marL="285750" indent="-285750">
              <a:buFont typeface="Arial" charset="0"/>
              <a:buChar char="•"/>
            </a:pPr>
            <a:r>
              <a:rPr lang="en-US" sz="2300" dirty="0" smtClean="0"/>
              <a:t>“BE QUIET” and “DON’T BOTHER PEOPLE”</a:t>
            </a:r>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456910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03642" y="484095"/>
            <a:ext cx="10381130" cy="116182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The 5 Responses to Danger</a:t>
            </a:r>
            <a:endParaRPr lang="en-US" sz="5400" dirty="0"/>
          </a:p>
        </p:txBody>
      </p:sp>
      <p:sp>
        <p:nvSpPr>
          <p:cNvPr id="3" name="TextBox 2"/>
          <p:cNvSpPr txBox="1"/>
          <p:nvPr/>
        </p:nvSpPr>
        <p:spPr>
          <a:xfrm>
            <a:off x="1204856" y="1968649"/>
            <a:ext cx="9746429" cy="4031873"/>
          </a:xfrm>
          <a:prstGeom prst="rect">
            <a:avLst/>
          </a:prstGeom>
          <a:noFill/>
        </p:spPr>
        <p:txBody>
          <a:bodyPr wrap="square" rtlCol="0">
            <a:spAutoFit/>
          </a:bodyPr>
          <a:lstStyle/>
          <a:p>
            <a:r>
              <a:rPr lang="en-US" sz="3200" dirty="0" smtClean="0"/>
              <a:t>Everybody knows about:</a:t>
            </a:r>
          </a:p>
          <a:p>
            <a:pPr marL="285750" indent="-285750">
              <a:buFont typeface="Arial" charset="0"/>
              <a:buChar char="•"/>
            </a:pPr>
            <a:r>
              <a:rPr lang="en-US" sz="3200" dirty="0" smtClean="0"/>
              <a:t>Fight</a:t>
            </a:r>
          </a:p>
          <a:p>
            <a:pPr marL="285750" indent="-285750">
              <a:buFont typeface="Arial" charset="0"/>
              <a:buChar char="•"/>
            </a:pPr>
            <a:r>
              <a:rPr lang="en-US" sz="3200" dirty="0" smtClean="0"/>
              <a:t>Flight</a:t>
            </a:r>
          </a:p>
          <a:p>
            <a:pPr marL="285750" indent="-285750">
              <a:buFont typeface="Arial" charset="0"/>
              <a:buChar char="•"/>
            </a:pPr>
            <a:endParaRPr lang="en-US" sz="3200" dirty="0"/>
          </a:p>
          <a:p>
            <a:r>
              <a:rPr lang="en-US" sz="3200" dirty="0" smtClean="0"/>
              <a:t>But often those two are n</a:t>
            </a:r>
            <a:r>
              <a:rPr lang="en-US" sz="3200" dirty="0"/>
              <a:t>o</a:t>
            </a:r>
            <a:r>
              <a:rPr lang="en-US" sz="3200" dirty="0" smtClean="0"/>
              <a:t>t an option, so we:</a:t>
            </a:r>
          </a:p>
          <a:p>
            <a:pPr marL="285750" indent="-285750">
              <a:buFont typeface="Arial" charset="0"/>
              <a:buChar char="•"/>
            </a:pPr>
            <a:r>
              <a:rPr lang="en-US" sz="3200" dirty="0" smtClean="0"/>
              <a:t>Freeze</a:t>
            </a:r>
          </a:p>
          <a:p>
            <a:pPr marL="285750" indent="-285750">
              <a:buFont typeface="Arial" charset="0"/>
              <a:buChar char="•"/>
            </a:pPr>
            <a:r>
              <a:rPr lang="en-US" sz="3200" dirty="0" smtClean="0"/>
              <a:t>Flop (play dead)</a:t>
            </a:r>
          </a:p>
          <a:p>
            <a:pPr marL="285750" indent="-285750">
              <a:buFont typeface="Arial" charset="0"/>
              <a:buChar char="•"/>
            </a:pPr>
            <a:r>
              <a:rPr lang="en-US" sz="3200" dirty="0" smtClean="0"/>
              <a:t>Friend (please &amp; appease)</a:t>
            </a:r>
            <a:endParaRPr lang="en-US" sz="3200" dirty="0"/>
          </a:p>
        </p:txBody>
      </p:sp>
    </p:spTree>
    <p:extLst>
      <p:ext uri="{BB962C8B-B14F-4D97-AF65-F5344CB8AC3E}">
        <p14:creationId xmlns:p14="http://schemas.microsoft.com/office/powerpoint/2010/main" val="684907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806824" y="451821"/>
            <a:ext cx="10617797" cy="1194099"/>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Autism and Trauma</a:t>
            </a:r>
            <a:endParaRPr lang="en-US" sz="5400" dirty="0"/>
          </a:p>
        </p:txBody>
      </p:sp>
      <p:sp>
        <p:nvSpPr>
          <p:cNvPr id="5" name="TextBox 4"/>
          <p:cNvSpPr txBox="1"/>
          <p:nvPr/>
        </p:nvSpPr>
        <p:spPr>
          <a:xfrm>
            <a:off x="1108038" y="1807285"/>
            <a:ext cx="9972338" cy="4031873"/>
          </a:xfrm>
          <a:prstGeom prst="rect">
            <a:avLst/>
          </a:prstGeom>
          <a:noFill/>
        </p:spPr>
        <p:txBody>
          <a:bodyPr wrap="square" rtlCol="0">
            <a:spAutoFit/>
          </a:bodyPr>
          <a:lstStyle/>
          <a:p>
            <a:r>
              <a:rPr lang="en-US" sz="3200" dirty="0" smtClean="0"/>
              <a:t>The ways we react to trauma can be typical or atypical. Aspie assault and abuse victims can:</a:t>
            </a:r>
          </a:p>
          <a:p>
            <a:pPr marL="285750" indent="-285750">
              <a:buFont typeface="Arial" charset="0"/>
              <a:buChar char="•"/>
            </a:pPr>
            <a:r>
              <a:rPr lang="en-US" sz="3200" dirty="0" smtClean="0"/>
              <a:t>Isolate further</a:t>
            </a:r>
          </a:p>
          <a:p>
            <a:pPr marL="285750" indent="-285750">
              <a:buFont typeface="Arial" charset="0"/>
              <a:buChar char="•"/>
            </a:pPr>
            <a:r>
              <a:rPr lang="en-US" sz="3200" dirty="0" smtClean="0"/>
              <a:t>Rationalize the abuse or incident</a:t>
            </a:r>
          </a:p>
          <a:p>
            <a:pPr marL="285750" indent="-285750">
              <a:buFont typeface="Arial" charset="0"/>
              <a:buChar char="•"/>
            </a:pPr>
            <a:r>
              <a:rPr lang="en-US" sz="3200" dirty="0" smtClean="0"/>
              <a:t>Self-harm </a:t>
            </a:r>
            <a:r>
              <a:rPr lang="mr-IN" sz="3200" dirty="0" smtClean="0"/>
              <a:t>–</a:t>
            </a:r>
            <a:r>
              <a:rPr lang="en-US" sz="3200" dirty="0" smtClean="0"/>
              <a:t> often methodically</a:t>
            </a:r>
          </a:p>
          <a:p>
            <a:pPr marL="285750" indent="-285750">
              <a:buFont typeface="Arial" charset="0"/>
              <a:buChar char="•"/>
            </a:pPr>
            <a:r>
              <a:rPr lang="en-US" sz="3200" dirty="0" smtClean="0"/>
              <a:t>Develop eating disorders</a:t>
            </a:r>
          </a:p>
          <a:p>
            <a:pPr marL="285750" indent="-285750">
              <a:buFont typeface="Arial" charset="0"/>
              <a:buChar char="•"/>
            </a:pPr>
            <a:r>
              <a:rPr lang="en-US" sz="3200" dirty="0" smtClean="0"/>
              <a:t>Have more frequent shutdowns and meltdowns</a:t>
            </a:r>
          </a:p>
          <a:p>
            <a:pPr marL="285750" indent="-285750">
              <a:buFont typeface="Arial" charset="0"/>
              <a:buChar char="•"/>
            </a:pPr>
            <a:r>
              <a:rPr lang="en-US" sz="3200" dirty="0" smtClean="0"/>
              <a:t>Increase stimming and soothing behaviors</a:t>
            </a:r>
          </a:p>
        </p:txBody>
      </p:sp>
    </p:spTree>
    <p:extLst>
      <p:ext uri="{BB962C8B-B14F-4D97-AF65-F5344CB8AC3E}">
        <p14:creationId xmlns:p14="http://schemas.microsoft.com/office/powerpoint/2010/main" val="477415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6824" y="774551"/>
            <a:ext cx="10617797" cy="5293757"/>
          </a:xfrm>
          <a:prstGeom prst="rect">
            <a:avLst/>
          </a:prstGeom>
          <a:noFill/>
        </p:spPr>
        <p:txBody>
          <a:bodyPr wrap="square" rtlCol="0">
            <a:spAutoFit/>
          </a:bodyPr>
          <a:lstStyle/>
          <a:p>
            <a:r>
              <a:rPr lang="en-US" sz="3200" dirty="0" smtClean="0"/>
              <a:t>We can also:</a:t>
            </a:r>
          </a:p>
          <a:p>
            <a:pPr marL="285750" indent="-285750">
              <a:buFont typeface="Arial" charset="0"/>
              <a:buChar char="•"/>
            </a:pPr>
            <a:r>
              <a:rPr lang="en-US" sz="3200" dirty="0" smtClean="0"/>
              <a:t>Pathologically </a:t>
            </a:r>
            <a:r>
              <a:rPr lang="en-US" sz="3200" dirty="0"/>
              <a:t>avoid coming into contact with the abuser, places where abuse happens, or triggers </a:t>
            </a:r>
          </a:p>
          <a:p>
            <a:pPr marL="285750" indent="-285750">
              <a:buFont typeface="Arial" charset="0"/>
              <a:buChar char="•"/>
            </a:pPr>
            <a:r>
              <a:rPr lang="en-US" sz="3200" dirty="0"/>
              <a:t>Have increased anxiety, insomnia, depression, and suicidal ideation</a:t>
            </a:r>
          </a:p>
          <a:p>
            <a:pPr marL="285750" indent="-285750">
              <a:buFont typeface="Arial" charset="0"/>
              <a:buChar char="•"/>
            </a:pPr>
            <a:r>
              <a:rPr lang="en-US" sz="3200" dirty="0"/>
              <a:t>Develop behavioral and substance addictions</a:t>
            </a:r>
          </a:p>
          <a:p>
            <a:pPr marL="285750" indent="-285750">
              <a:buFont typeface="Arial" charset="0"/>
              <a:buChar char="•"/>
            </a:pPr>
            <a:r>
              <a:rPr lang="en-US" sz="3200" dirty="0"/>
              <a:t>Become promiscuous </a:t>
            </a:r>
          </a:p>
          <a:p>
            <a:pPr marL="285750" indent="-285750">
              <a:buFont typeface="Arial" charset="0"/>
              <a:buChar char="•"/>
            </a:pPr>
            <a:r>
              <a:rPr lang="en-US" sz="3200" dirty="0"/>
              <a:t>Develop PTSD symptoms: flashbacks, night terrors, hypervigilance, paranoia, sensitivity to stimuli that wasn’t upsetting before</a:t>
            </a:r>
          </a:p>
          <a:p>
            <a:endParaRPr lang="en-US" dirty="0"/>
          </a:p>
        </p:txBody>
      </p:sp>
    </p:spTree>
    <p:extLst>
      <p:ext uri="{BB962C8B-B14F-4D97-AF65-F5344CB8AC3E}">
        <p14:creationId xmlns:p14="http://schemas.microsoft.com/office/powerpoint/2010/main" val="1650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Terminology</a:t>
            </a:r>
          </a:p>
          <a:p>
            <a:r>
              <a:rPr lang="en-US" dirty="0" smtClean="0"/>
              <a:t>How we’re vulnerable</a:t>
            </a:r>
          </a:p>
          <a:p>
            <a:r>
              <a:rPr lang="en-US" dirty="0" smtClean="0"/>
              <a:t>5 Responses to dangerous situations</a:t>
            </a:r>
          </a:p>
          <a:p>
            <a:r>
              <a:rPr lang="en-US" dirty="0" smtClean="0"/>
              <a:t>How we exhibit trauma</a:t>
            </a:r>
          </a:p>
          <a:p>
            <a:r>
              <a:rPr lang="en-US" dirty="0" smtClean="0"/>
              <a:t>Problems for women</a:t>
            </a:r>
          </a:p>
          <a:p>
            <a:r>
              <a:rPr lang="en-US" dirty="0" smtClean="0"/>
              <a:t>Problems for men</a:t>
            </a:r>
          </a:p>
          <a:p>
            <a:r>
              <a:rPr lang="en-US" dirty="0" smtClean="0"/>
              <a:t>Consequences for both</a:t>
            </a:r>
          </a:p>
          <a:p>
            <a:r>
              <a:rPr lang="en-US" dirty="0" smtClean="0"/>
              <a:t>Solutions</a:t>
            </a:r>
          </a:p>
          <a:p>
            <a:endParaRPr lang="en-US" dirty="0" smtClean="0"/>
          </a:p>
          <a:p>
            <a:endParaRPr lang="en-US" dirty="0" smtClean="0"/>
          </a:p>
          <a:p>
            <a:endParaRPr lang="en-US" dirty="0"/>
          </a:p>
        </p:txBody>
      </p:sp>
      <p:sp>
        <p:nvSpPr>
          <p:cNvPr id="4" name="Rounded Rectangle 3"/>
          <p:cNvSpPr/>
          <p:nvPr/>
        </p:nvSpPr>
        <p:spPr>
          <a:xfrm>
            <a:off x="742278" y="441064"/>
            <a:ext cx="10854466" cy="114031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Overview</a:t>
            </a:r>
            <a:endParaRPr lang="en-US" sz="5400" dirty="0"/>
          </a:p>
        </p:txBody>
      </p:sp>
    </p:spTree>
    <p:extLst>
      <p:ext uri="{BB962C8B-B14F-4D97-AF65-F5344CB8AC3E}">
        <p14:creationId xmlns:p14="http://schemas.microsoft.com/office/powerpoint/2010/main" val="755519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82127" y="408791"/>
            <a:ext cx="10445675" cy="120485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800" dirty="0" smtClean="0"/>
              <a:t>Barriers to Reporting Abuse &amp; Assault</a:t>
            </a:r>
            <a:endParaRPr lang="en-US" sz="4800" dirty="0"/>
          </a:p>
        </p:txBody>
      </p:sp>
      <p:sp>
        <p:nvSpPr>
          <p:cNvPr id="6" name="TextBox 5"/>
          <p:cNvSpPr txBox="1"/>
          <p:nvPr/>
        </p:nvSpPr>
        <p:spPr>
          <a:xfrm>
            <a:off x="1215614" y="1839558"/>
            <a:ext cx="9767944" cy="4524315"/>
          </a:xfrm>
          <a:prstGeom prst="rect">
            <a:avLst/>
          </a:prstGeom>
          <a:noFill/>
        </p:spPr>
        <p:txBody>
          <a:bodyPr wrap="square" rtlCol="0">
            <a:spAutoFit/>
          </a:bodyPr>
          <a:lstStyle/>
          <a:p>
            <a:pPr marL="285750" indent="-285750">
              <a:buFont typeface="Arial" charset="0"/>
              <a:buChar char="•"/>
            </a:pPr>
            <a:r>
              <a:rPr lang="en-US" sz="3600" dirty="0" smtClean="0"/>
              <a:t>We can’t figure out who to tell or exactly how to tell them because of poor executive function and communication skills</a:t>
            </a:r>
          </a:p>
          <a:p>
            <a:pPr marL="285750" indent="-285750">
              <a:buFont typeface="Arial" charset="0"/>
              <a:buChar char="•"/>
            </a:pPr>
            <a:r>
              <a:rPr lang="en-US" sz="3600" dirty="0" smtClean="0"/>
              <a:t>We don’t trust anyone enough to disclose and have very small support networks </a:t>
            </a:r>
            <a:r>
              <a:rPr lang="mr-IN" sz="3600" dirty="0" smtClean="0"/>
              <a:t>–</a:t>
            </a:r>
            <a:r>
              <a:rPr lang="en-US" sz="3600" dirty="0" smtClean="0"/>
              <a:t> Sometimes the only person you </a:t>
            </a:r>
            <a:r>
              <a:rPr lang="en-US" sz="3600" i="1" dirty="0" smtClean="0"/>
              <a:t>would</a:t>
            </a:r>
            <a:r>
              <a:rPr lang="en-US" sz="3600" dirty="0" smtClean="0"/>
              <a:t> tell is the abuser </a:t>
            </a:r>
          </a:p>
          <a:p>
            <a:pPr marL="285750" indent="-285750">
              <a:buFont typeface="Arial" charset="0"/>
              <a:buChar char="•"/>
            </a:pPr>
            <a:r>
              <a:rPr lang="en-US" sz="3600" dirty="0" smtClean="0"/>
              <a:t>Denial by churches, schools, clinicians, employers, family, caretakers, and organizations</a:t>
            </a:r>
          </a:p>
        </p:txBody>
      </p:sp>
    </p:spTree>
    <p:extLst>
      <p:ext uri="{BB962C8B-B14F-4D97-AF65-F5344CB8AC3E}">
        <p14:creationId xmlns:p14="http://schemas.microsoft.com/office/powerpoint/2010/main" val="1172155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9096" y="882127"/>
            <a:ext cx="10520979" cy="4801314"/>
          </a:xfrm>
          <a:prstGeom prst="rect">
            <a:avLst/>
          </a:prstGeom>
          <a:noFill/>
        </p:spPr>
        <p:txBody>
          <a:bodyPr wrap="square" rtlCol="0">
            <a:spAutoFit/>
          </a:bodyPr>
          <a:lstStyle/>
          <a:p>
            <a:pPr marL="285750" indent="-285750">
              <a:buFont typeface="Arial" charset="0"/>
              <a:buChar char="•"/>
            </a:pPr>
            <a:r>
              <a:rPr lang="en-US" sz="3600" dirty="0"/>
              <a:t>We can’t identify the fact that we have been wronged or traumatized</a:t>
            </a:r>
          </a:p>
          <a:p>
            <a:pPr marL="285750" indent="-285750">
              <a:buFont typeface="Arial" charset="0"/>
              <a:buChar char="•"/>
            </a:pPr>
            <a:r>
              <a:rPr lang="en-US" sz="3600" dirty="0"/>
              <a:t>Fear of authority figures and officials</a:t>
            </a:r>
          </a:p>
          <a:p>
            <a:pPr marL="285750" indent="-285750">
              <a:buFont typeface="Arial" charset="0"/>
              <a:buChar char="•"/>
            </a:pPr>
            <a:r>
              <a:rPr lang="en-US" sz="3600" dirty="0"/>
              <a:t>We feel like we won’t be believed or no one will care </a:t>
            </a:r>
            <a:r>
              <a:rPr lang="mr-IN" sz="3600" dirty="0"/>
              <a:t>–</a:t>
            </a:r>
            <a:r>
              <a:rPr lang="en-US" sz="3600" dirty="0"/>
              <a:t> and this is often correct</a:t>
            </a:r>
          </a:p>
          <a:p>
            <a:pPr marL="285750" indent="-285750">
              <a:buFont typeface="Arial" charset="0"/>
              <a:buChar char="•"/>
            </a:pPr>
            <a:r>
              <a:rPr lang="en-US" sz="3600" dirty="0"/>
              <a:t>Few crisis centers that understand Aspies and our needs</a:t>
            </a:r>
          </a:p>
          <a:p>
            <a:pPr marL="285750" indent="-285750">
              <a:buFont typeface="Arial" charset="0"/>
              <a:buChar char="•"/>
            </a:pPr>
            <a:r>
              <a:rPr lang="en-US" sz="3600" dirty="0"/>
              <a:t>Dependence on the abuser</a:t>
            </a:r>
          </a:p>
          <a:p>
            <a:endParaRPr lang="en-US" dirty="0"/>
          </a:p>
        </p:txBody>
      </p:sp>
    </p:spTree>
    <p:extLst>
      <p:ext uri="{BB962C8B-B14F-4D97-AF65-F5344CB8AC3E}">
        <p14:creationId xmlns:p14="http://schemas.microsoft.com/office/powerpoint/2010/main" val="1508522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03642" y="430306"/>
            <a:ext cx="10402645" cy="1172583"/>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Problems specific to women</a:t>
            </a:r>
            <a:endParaRPr lang="en-US" sz="5400" dirty="0"/>
          </a:p>
        </p:txBody>
      </p:sp>
      <p:sp>
        <p:nvSpPr>
          <p:cNvPr id="3" name="TextBox 2"/>
          <p:cNvSpPr txBox="1"/>
          <p:nvPr/>
        </p:nvSpPr>
        <p:spPr>
          <a:xfrm>
            <a:off x="1269402" y="1807285"/>
            <a:ext cx="9681883" cy="4801314"/>
          </a:xfrm>
          <a:prstGeom prst="rect">
            <a:avLst/>
          </a:prstGeom>
          <a:noFill/>
        </p:spPr>
        <p:txBody>
          <a:bodyPr wrap="square" rtlCol="0">
            <a:spAutoFit/>
          </a:bodyPr>
          <a:lstStyle/>
          <a:p>
            <a:pPr marL="285750" indent="-285750">
              <a:buFont typeface="Arial" charset="0"/>
              <a:buChar char="•"/>
            </a:pPr>
            <a:r>
              <a:rPr lang="en-US" sz="3000" dirty="0" smtClean="0"/>
              <a:t>Lashing in; not out. Instead of becoming conduct problems we are prone to taking it out on ourselves through self-harm, severe anxiety, withdrawal, substance abuse, and disordered eating</a:t>
            </a:r>
          </a:p>
          <a:p>
            <a:pPr marL="285750" indent="-285750">
              <a:buFont typeface="Arial" charset="0"/>
              <a:buChar char="•"/>
            </a:pPr>
            <a:r>
              <a:rPr lang="en-US" sz="3000" dirty="0" smtClean="0"/>
              <a:t>We are primarily targeted for sexual, physical, and emotional abuse </a:t>
            </a:r>
            <a:r>
              <a:rPr lang="mr-IN" sz="3000" dirty="0" smtClean="0"/>
              <a:t>–</a:t>
            </a:r>
            <a:r>
              <a:rPr lang="en-US" sz="3000" dirty="0" smtClean="0"/>
              <a:t> It’s all about power and control.</a:t>
            </a:r>
          </a:p>
          <a:p>
            <a:pPr marL="285750" indent="-285750">
              <a:buFont typeface="Arial" charset="0"/>
              <a:buChar char="•"/>
            </a:pPr>
            <a:r>
              <a:rPr lang="en-US" sz="3000" dirty="0" smtClean="0"/>
              <a:t>Lack of acceptance by female peers, so we socialize more with men</a:t>
            </a:r>
          </a:p>
          <a:p>
            <a:pPr marL="285750" indent="-285750">
              <a:buFont typeface="Arial" charset="0"/>
              <a:buChar char="•"/>
            </a:pPr>
            <a:r>
              <a:rPr lang="en-US" sz="3000" dirty="0" smtClean="0"/>
              <a:t>Cultural, social, and financial dependence on abusers</a:t>
            </a:r>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1342280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42278" y="408791"/>
            <a:ext cx="10703858" cy="1151068"/>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Problems specific to men</a:t>
            </a:r>
            <a:endParaRPr lang="en-US" sz="5400" dirty="0"/>
          </a:p>
        </p:txBody>
      </p:sp>
      <p:sp>
        <p:nvSpPr>
          <p:cNvPr id="3" name="TextBox 2"/>
          <p:cNvSpPr txBox="1"/>
          <p:nvPr/>
        </p:nvSpPr>
        <p:spPr>
          <a:xfrm>
            <a:off x="1011219" y="1742739"/>
            <a:ext cx="10133703" cy="5078313"/>
          </a:xfrm>
          <a:prstGeom prst="rect">
            <a:avLst/>
          </a:prstGeom>
          <a:noFill/>
        </p:spPr>
        <p:txBody>
          <a:bodyPr wrap="square" rtlCol="0">
            <a:spAutoFit/>
          </a:bodyPr>
          <a:lstStyle/>
          <a:p>
            <a:pPr marL="285750" indent="-285750">
              <a:buFont typeface="Arial" charset="0"/>
              <a:buChar char="•"/>
            </a:pPr>
            <a:r>
              <a:rPr lang="en-US" sz="3400" i="1" dirty="0" smtClean="0"/>
              <a:t>Much</a:t>
            </a:r>
            <a:r>
              <a:rPr lang="en-US" sz="3400" dirty="0" smtClean="0"/>
              <a:t> greater stigma for reporting abuse and assault</a:t>
            </a:r>
          </a:p>
          <a:p>
            <a:pPr marL="285750" indent="-285750">
              <a:buFont typeface="Arial" charset="0"/>
              <a:buChar char="•"/>
            </a:pPr>
            <a:r>
              <a:rPr lang="en-US" sz="3400" dirty="0" smtClean="0"/>
              <a:t>Men are primarily targeted for financial and emotional abuse. Sex and companionship are used for manipulation.</a:t>
            </a:r>
          </a:p>
          <a:p>
            <a:pPr marL="285750" indent="-285750">
              <a:buFont typeface="Arial" charset="0"/>
              <a:buChar char="•"/>
            </a:pPr>
            <a:r>
              <a:rPr lang="en-US" sz="3400" dirty="0" smtClean="0"/>
              <a:t>Lack of education about respecting boundaries and feeling entitled to a woman. This can lead to inappropriate actions and trouble with the law. </a:t>
            </a:r>
          </a:p>
          <a:p>
            <a:pPr marL="285750" indent="-285750">
              <a:buFont typeface="Arial" charset="0"/>
              <a:buChar char="•"/>
            </a:pPr>
            <a:r>
              <a:rPr lang="en-US" sz="3400" dirty="0" smtClean="0"/>
              <a:t>Learning about sex from pornography</a:t>
            </a:r>
          </a:p>
          <a:p>
            <a:pPr marL="285750" indent="-285750">
              <a:buFont typeface="Arial" charset="0"/>
              <a:buChar char="•"/>
            </a:pPr>
            <a:r>
              <a:rPr lang="en-US" sz="3400" dirty="0" smtClean="0"/>
              <a:t>Various sexual addictions</a:t>
            </a:r>
          </a:p>
          <a:p>
            <a:pPr marL="285750" indent="-285750">
              <a:buFont typeface="Arial" charset="0"/>
              <a:buChar char="•"/>
            </a:pPr>
            <a:endParaRPr lang="en-US" dirty="0"/>
          </a:p>
        </p:txBody>
      </p:sp>
    </p:spTree>
    <p:extLst>
      <p:ext uri="{BB962C8B-B14F-4D97-AF65-F5344CB8AC3E}">
        <p14:creationId xmlns:p14="http://schemas.microsoft.com/office/powerpoint/2010/main" val="627489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17581" y="387275"/>
            <a:ext cx="10542494" cy="1194099"/>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300" dirty="0" smtClean="0"/>
              <a:t>Problems for LGBTQ and Non-binary</a:t>
            </a:r>
            <a:endParaRPr lang="en-US" sz="5300" dirty="0"/>
          </a:p>
        </p:txBody>
      </p:sp>
      <p:sp>
        <p:nvSpPr>
          <p:cNvPr id="3" name="TextBox 2"/>
          <p:cNvSpPr txBox="1"/>
          <p:nvPr/>
        </p:nvSpPr>
        <p:spPr>
          <a:xfrm>
            <a:off x="1134931" y="1710466"/>
            <a:ext cx="9907793" cy="5355312"/>
          </a:xfrm>
          <a:prstGeom prst="rect">
            <a:avLst/>
          </a:prstGeom>
          <a:noFill/>
        </p:spPr>
        <p:txBody>
          <a:bodyPr wrap="square" rtlCol="0">
            <a:spAutoFit/>
          </a:bodyPr>
          <a:lstStyle/>
          <a:p>
            <a:r>
              <a:rPr lang="en-US" sz="2400" dirty="0" smtClean="0"/>
              <a:t>Neurodiverse people are </a:t>
            </a:r>
            <a:r>
              <a:rPr lang="en-US" sz="2400" i="1" dirty="0" smtClean="0"/>
              <a:t>very</a:t>
            </a:r>
            <a:r>
              <a:rPr lang="en-US" sz="2400" dirty="0" smtClean="0"/>
              <a:t> diverse. There’s a significant overlap in autism and gender variance: One study </a:t>
            </a:r>
            <a:r>
              <a:rPr lang="en-US" sz="2400" dirty="0"/>
              <a:t>found that participants on the autism spectrum were 7.59 times more likely to “express gender variance.”</a:t>
            </a:r>
            <a:endParaRPr lang="en-US" sz="2400" dirty="0" smtClean="0"/>
          </a:p>
          <a:p>
            <a:pPr marL="285750" indent="-285750">
              <a:buFont typeface="Arial" charset="0"/>
              <a:buChar char="•"/>
            </a:pPr>
            <a:endParaRPr lang="en-US" sz="2400" dirty="0" smtClean="0"/>
          </a:p>
          <a:p>
            <a:pPr marL="285750" indent="-285750">
              <a:buFont typeface="Arial" charset="0"/>
              <a:buChar char="•"/>
            </a:pPr>
            <a:r>
              <a:rPr lang="en-US" sz="2400" dirty="0" smtClean="0"/>
              <a:t>Lack of study on this population</a:t>
            </a:r>
          </a:p>
          <a:p>
            <a:pPr marL="285750" indent="-285750">
              <a:buFont typeface="Arial" charset="0"/>
              <a:buChar char="•"/>
            </a:pPr>
            <a:r>
              <a:rPr lang="en-US" sz="2400" dirty="0"/>
              <a:t>Double or triple the </a:t>
            </a:r>
            <a:r>
              <a:rPr lang="en-US" sz="2400" dirty="0" smtClean="0"/>
              <a:t>minority stress </a:t>
            </a:r>
            <a:r>
              <a:rPr lang="en-US" sz="2400" dirty="0"/>
              <a:t>and </a:t>
            </a:r>
            <a:r>
              <a:rPr lang="en-US" sz="2400" dirty="0" smtClean="0"/>
              <a:t>stigma</a:t>
            </a:r>
          </a:p>
          <a:p>
            <a:pPr marL="285750" indent="-285750">
              <a:buFont typeface="Arial" charset="0"/>
              <a:buChar char="•"/>
            </a:pPr>
            <a:r>
              <a:rPr lang="en-US" sz="2400" dirty="0" smtClean="0"/>
              <a:t>Autistic trans youth have a </a:t>
            </a:r>
            <a:r>
              <a:rPr lang="en-US" sz="2400" i="1" dirty="0" smtClean="0"/>
              <a:t>really</a:t>
            </a:r>
            <a:r>
              <a:rPr lang="en-US" sz="2400" dirty="0" smtClean="0"/>
              <a:t> rough time transitioning and forming a secure identity.</a:t>
            </a:r>
          </a:p>
          <a:p>
            <a:pPr marL="285750" indent="-285750">
              <a:buFont typeface="Arial" charset="0"/>
              <a:buChar char="•"/>
            </a:pPr>
            <a:r>
              <a:rPr lang="en-US" sz="2400" dirty="0" smtClean="0"/>
              <a:t>Even more misunderstood and underserved than straight or cis Aspies</a:t>
            </a:r>
          </a:p>
          <a:p>
            <a:pPr marL="285750" indent="-285750">
              <a:buFont typeface="Arial" charset="0"/>
              <a:buChar char="•"/>
            </a:pPr>
            <a:r>
              <a:rPr lang="en-US" sz="2400" dirty="0" smtClean="0"/>
              <a:t>Even more bullying, assault, isolation, and estrangement </a:t>
            </a:r>
          </a:p>
          <a:p>
            <a:pPr marL="285750" indent="-285750">
              <a:buFont typeface="Arial" charset="0"/>
              <a:buChar char="•"/>
            </a:pPr>
            <a:r>
              <a:rPr lang="en-US" sz="2400" dirty="0" smtClean="0"/>
              <a:t>Especially sensitive to abuse</a:t>
            </a:r>
          </a:p>
          <a:p>
            <a:pPr marL="285750" indent="-285750">
              <a:buFont typeface="Arial" charset="0"/>
              <a:buChar char="•"/>
            </a:pPr>
            <a:r>
              <a:rPr lang="en-US" sz="2400" dirty="0" smtClean="0"/>
              <a:t>Sky-high poverty, homelessness, addiction, and suicide rates</a:t>
            </a:r>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11059983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84094" y="365760"/>
            <a:ext cx="11144922" cy="1140311"/>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The Consequences</a:t>
            </a:r>
            <a:endParaRPr lang="en-US" sz="6000" dirty="0"/>
          </a:p>
        </p:txBody>
      </p:sp>
      <p:sp>
        <p:nvSpPr>
          <p:cNvPr id="3" name="TextBox 2"/>
          <p:cNvSpPr txBox="1"/>
          <p:nvPr/>
        </p:nvSpPr>
        <p:spPr>
          <a:xfrm>
            <a:off x="785308" y="1678193"/>
            <a:ext cx="10531737" cy="5663089"/>
          </a:xfrm>
          <a:prstGeom prst="rect">
            <a:avLst/>
          </a:prstGeom>
          <a:noFill/>
        </p:spPr>
        <p:txBody>
          <a:bodyPr wrap="square" rtlCol="0">
            <a:spAutoFit/>
          </a:bodyPr>
          <a:lstStyle/>
          <a:p>
            <a:pPr marL="285750" indent="-285750">
              <a:buFont typeface="Arial" charset="0"/>
              <a:buChar char="•"/>
            </a:pPr>
            <a:r>
              <a:rPr lang="en-US" sz="2800" dirty="0" smtClean="0"/>
              <a:t>Trauma and abuse exacerbate negative autistic traits and cause further developmental delays and worsening behavioral issues.</a:t>
            </a:r>
          </a:p>
          <a:p>
            <a:pPr marL="285750" indent="-285750">
              <a:buFont typeface="Arial" charset="0"/>
              <a:buChar char="•"/>
            </a:pPr>
            <a:r>
              <a:rPr lang="en-US" sz="2800" dirty="0" smtClean="0"/>
              <a:t>We aren’t considered “credible witnesses” so seldom is anyone punished or stopped. This allows abuse to continue longer. </a:t>
            </a:r>
          </a:p>
          <a:p>
            <a:pPr marL="285750" indent="-285750">
              <a:buFont typeface="Arial" charset="0"/>
              <a:buChar char="•"/>
            </a:pPr>
            <a:r>
              <a:rPr lang="en-US" sz="2800" dirty="0" smtClean="0"/>
              <a:t>Trauma and abuse lead to dangerous maladaptive coping mechanisms and co-morbid mental illnesses.</a:t>
            </a:r>
          </a:p>
          <a:p>
            <a:pPr marL="285750" indent="-285750">
              <a:buFont typeface="Arial" charset="0"/>
              <a:buChar char="•"/>
            </a:pPr>
            <a:r>
              <a:rPr lang="en-US" sz="2800" dirty="0"/>
              <a:t>Self-harm and drug abuse are often used to “soothe” psychological trauma</a:t>
            </a:r>
            <a:r>
              <a:rPr lang="en-US" sz="2800" dirty="0" smtClean="0"/>
              <a:t>.</a:t>
            </a:r>
          </a:p>
          <a:p>
            <a:pPr marL="285750" indent="-285750">
              <a:buFont typeface="Arial" charset="0"/>
              <a:buChar char="•"/>
            </a:pPr>
            <a:r>
              <a:rPr lang="en-US" sz="2800" dirty="0" smtClean="0"/>
              <a:t>We develop extreme phobias and are unable to trust people in general - including people we need for help.</a:t>
            </a:r>
          </a:p>
          <a:p>
            <a:pPr marL="285750" indent="-285750">
              <a:buFont typeface="Arial" charset="0"/>
              <a:buChar char="•"/>
            </a:pPr>
            <a:r>
              <a:rPr lang="en-US" sz="2800" dirty="0" smtClean="0"/>
              <a:t>We stop asking for help altogether.</a:t>
            </a:r>
          </a:p>
          <a:p>
            <a:pPr marL="285750" indent="-285750">
              <a:buFont typeface="Arial" charset="0"/>
              <a:buChar char="•"/>
            </a:pPr>
            <a:endParaRPr lang="en-US" dirty="0" smtClean="0"/>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10314122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17581" y="398033"/>
            <a:ext cx="10617798" cy="1247887"/>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Suicide</a:t>
            </a:r>
            <a:endParaRPr lang="en-US" sz="6000" dirty="0"/>
          </a:p>
        </p:txBody>
      </p:sp>
      <p:sp>
        <p:nvSpPr>
          <p:cNvPr id="3" name="TextBox 2"/>
          <p:cNvSpPr txBox="1"/>
          <p:nvPr/>
        </p:nvSpPr>
        <p:spPr>
          <a:xfrm>
            <a:off x="1038113" y="1893346"/>
            <a:ext cx="10176734" cy="4493538"/>
          </a:xfrm>
          <a:prstGeom prst="rect">
            <a:avLst/>
          </a:prstGeom>
          <a:noFill/>
        </p:spPr>
        <p:txBody>
          <a:bodyPr wrap="square" rtlCol="0">
            <a:spAutoFit/>
          </a:bodyPr>
          <a:lstStyle/>
          <a:p>
            <a:pPr marL="457200" indent="-457200">
              <a:buFont typeface="Arial" charset="0"/>
              <a:buChar char="•"/>
            </a:pPr>
            <a:r>
              <a:rPr lang="en-US" sz="2600" dirty="0" smtClean="0"/>
              <a:t>In a British study from 2014, 66% of adults, diagnosed as adults, contemplated suicide. 35% said they’d planned or attempted it. </a:t>
            </a:r>
          </a:p>
          <a:p>
            <a:pPr marL="457200" indent="-457200">
              <a:buFont typeface="Arial" charset="0"/>
              <a:buChar char="•"/>
            </a:pPr>
            <a:r>
              <a:rPr lang="en-US" sz="2600" dirty="0" smtClean="0"/>
              <a:t>Finding the actual suicide rate for people with ASD is impossible, but autism families have been trying to bring attention to the problem for years. </a:t>
            </a:r>
          </a:p>
          <a:p>
            <a:pPr marL="457200" indent="-457200">
              <a:buFont typeface="Arial" charset="0"/>
              <a:buChar char="•"/>
            </a:pPr>
            <a:r>
              <a:rPr lang="en-US" sz="2600" dirty="0" smtClean="0"/>
              <a:t>Depression and suicide are </a:t>
            </a:r>
            <a:r>
              <a:rPr lang="en-US" sz="2600" i="1" dirty="0" smtClean="0"/>
              <a:t>not</a:t>
            </a:r>
            <a:r>
              <a:rPr lang="en-US" sz="2600" dirty="0" smtClean="0"/>
              <a:t> as linked in autistic individuals. We report suicidal ideation far more than depression. </a:t>
            </a:r>
          </a:p>
          <a:p>
            <a:pPr marL="457200" indent="-457200">
              <a:buFont typeface="Arial" charset="0"/>
              <a:buChar char="•"/>
            </a:pPr>
            <a:r>
              <a:rPr lang="en-US" sz="2600" dirty="0" smtClean="0"/>
              <a:t>Flash depressions and “the rabbit hole”</a:t>
            </a:r>
          </a:p>
          <a:p>
            <a:r>
              <a:rPr lang="en-US" sz="2600" dirty="0" smtClean="0"/>
              <a:t>The </a:t>
            </a:r>
            <a:r>
              <a:rPr lang="en-US" sz="2600" dirty="0"/>
              <a:t>risk of suicide in individuals </a:t>
            </a:r>
            <a:r>
              <a:rPr lang="en-US" sz="2600" dirty="0" smtClean="0"/>
              <a:t>with</a:t>
            </a:r>
            <a:r>
              <a:rPr lang="en-US" sz="2600" dirty="0"/>
              <a:t> </a:t>
            </a:r>
            <a:r>
              <a:rPr lang="en-US" sz="2600" dirty="0" smtClean="0"/>
              <a:t>“mild” </a:t>
            </a:r>
            <a:r>
              <a:rPr lang="en-US" sz="2600" dirty="0"/>
              <a:t>autism is about </a:t>
            </a:r>
            <a:r>
              <a:rPr lang="en-US" sz="2600" dirty="0">
                <a:solidFill>
                  <a:srgbClr val="FF0000"/>
                </a:solidFill>
              </a:rPr>
              <a:t>10 times </a:t>
            </a:r>
            <a:r>
              <a:rPr lang="en-US" sz="2600" dirty="0"/>
              <a:t>higher than in the general population. Women with autism are more likely than men on the spectrum to commit suicide.</a:t>
            </a:r>
          </a:p>
        </p:txBody>
      </p:sp>
    </p:spTree>
    <p:extLst>
      <p:ext uri="{BB962C8B-B14F-4D97-AF65-F5344CB8AC3E}">
        <p14:creationId xmlns:p14="http://schemas.microsoft.com/office/powerpoint/2010/main" val="1587216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85308" y="537882"/>
            <a:ext cx="10660828" cy="135546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Self-harm</a:t>
            </a:r>
            <a:endParaRPr lang="en-US" sz="6000" dirty="0"/>
          </a:p>
        </p:txBody>
      </p:sp>
      <p:sp>
        <p:nvSpPr>
          <p:cNvPr id="3" name="TextBox 2"/>
          <p:cNvSpPr txBox="1"/>
          <p:nvPr/>
        </p:nvSpPr>
        <p:spPr>
          <a:xfrm>
            <a:off x="1140311" y="2108499"/>
            <a:ext cx="10036884" cy="4108817"/>
          </a:xfrm>
          <a:prstGeom prst="rect">
            <a:avLst/>
          </a:prstGeom>
          <a:noFill/>
        </p:spPr>
        <p:txBody>
          <a:bodyPr wrap="square" rtlCol="0">
            <a:spAutoFit/>
          </a:bodyPr>
          <a:lstStyle/>
          <a:p>
            <a:r>
              <a:rPr lang="en-US" sz="2700" dirty="0"/>
              <a:t>T</a:t>
            </a:r>
            <a:r>
              <a:rPr lang="en-US" sz="2700" dirty="0" smtClean="0"/>
              <a:t>he </a:t>
            </a:r>
            <a:r>
              <a:rPr lang="en-US" sz="2700" dirty="0"/>
              <a:t>intentional, direct injuring of body tissue, done </a:t>
            </a:r>
            <a:r>
              <a:rPr lang="en-US" sz="2700" i="1" dirty="0"/>
              <a:t>without</a:t>
            </a:r>
            <a:r>
              <a:rPr lang="en-US" sz="2700" dirty="0"/>
              <a:t> suicidal intentions</a:t>
            </a:r>
            <a:endParaRPr lang="en-US" sz="2700" dirty="0" smtClean="0"/>
          </a:p>
          <a:p>
            <a:pPr marL="285750" indent="-285750">
              <a:buFont typeface="Arial" charset="0"/>
              <a:buChar char="•"/>
            </a:pPr>
            <a:endParaRPr lang="en-US" sz="2700" dirty="0" smtClean="0"/>
          </a:p>
          <a:p>
            <a:pPr marL="285750" indent="-285750">
              <a:buFont typeface="Arial" charset="0"/>
              <a:buChar char="•"/>
            </a:pPr>
            <a:r>
              <a:rPr lang="en-US" sz="2700" dirty="0" smtClean="0"/>
              <a:t>Can be intentional and organized OR incidental to a bad meltdown.</a:t>
            </a:r>
          </a:p>
          <a:p>
            <a:pPr marL="285750" indent="-285750">
              <a:buFont typeface="Arial" charset="0"/>
              <a:buChar char="•"/>
            </a:pPr>
            <a:r>
              <a:rPr lang="en-US" sz="2700" dirty="0" smtClean="0"/>
              <a:t>An extreme form of stimming</a:t>
            </a:r>
          </a:p>
          <a:p>
            <a:pPr marL="285750" indent="-285750">
              <a:buFont typeface="Arial" charset="0"/>
              <a:buChar char="•"/>
            </a:pPr>
            <a:r>
              <a:rPr lang="en-US" sz="2700" dirty="0" smtClean="0"/>
              <a:t>A distraction from unbearable psychological and emotional distress</a:t>
            </a:r>
          </a:p>
          <a:p>
            <a:pPr marL="285750" indent="-285750">
              <a:buFont typeface="Arial" charset="0"/>
              <a:buChar char="•"/>
            </a:pPr>
            <a:r>
              <a:rPr lang="en-US" sz="2700" dirty="0" smtClean="0"/>
              <a:t>Often associated with repeated sexual assaults and sexual abuse</a:t>
            </a:r>
          </a:p>
          <a:p>
            <a:pPr marL="285750" indent="-285750">
              <a:buFont typeface="Arial" charset="0"/>
              <a:buChar char="•"/>
            </a:pPr>
            <a:r>
              <a:rPr lang="en-US" sz="2700" dirty="0" smtClean="0"/>
              <a:t>Common in Aspies, because we process pain stimuli differently as well</a:t>
            </a:r>
          </a:p>
          <a:p>
            <a:pPr marL="285750" indent="-285750">
              <a:buFont typeface="Arial" charset="0"/>
              <a:buChar char="•"/>
            </a:pPr>
            <a:endParaRPr lang="en-US" dirty="0"/>
          </a:p>
        </p:txBody>
      </p:sp>
    </p:spTree>
    <p:extLst>
      <p:ext uri="{BB962C8B-B14F-4D97-AF65-F5344CB8AC3E}">
        <p14:creationId xmlns:p14="http://schemas.microsoft.com/office/powerpoint/2010/main" val="845590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96066" y="537882"/>
            <a:ext cx="10617798" cy="1161826"/>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Solutions</a:t>
            </a:r>
            <a:endParaRPr lang="en-US" sz="6000" dirty="0"/>
          </a:p>
        </p:txBody>
      </p:sp>
      <p:sp>
        <p:nvSpPr>
          <p:cNvPr id="3" name="TextBox 2"/>
          <p:cNvSpPr txBox="1"/>
          <p:nvPr/>
        </p:nvSpPr>
        <p:spPr>
          <a:xfrm>
            <a:off x="1172584" y="1957892"/>
            <a:ext cx="9997924" cy="3970318"/>
          </a:xfrm>
          <a:prstGeom prst="rect">
            <a:avLst/>
          </a:prstGeom>
          <a:noFill/>
        </p:spPr>
        <p:txBody>
          <a:bodyPr wrap="square" rtlCol="0">
            <a:spAutoFit/>
          </a:bodyPr>
          <a:lstStyle/>
          <a:p>
            <a:pPr marL="285750" indent="-285750">
              <a:buFont typeface="Arial" charset="0"/>
              <a:buChar char="•"/>
            </a:pPr>
            <a:r>
              <a:rPr lang="en-US" sz="2600" dirty="0" smtClean="0"/>
              <a:t>Proper diagnosis and early intervention</a:t>
            </a:r>
          </a:p>
          <a:p>
            <a:pPr marL="285750" indent="-285750">
              <a:buFont typeface="Arial" charset="0"/>
              <a:buChar char="•"/>
            </a:pPr>
            <a:r>
              <a:rPr lang="en-US" sz="2600" dirty="0" smtClean="0"/>
              <a:t>Appropriate social communication lessons</a:t>
            </a:r>
          </a:p>
          <a:p>
            <a:pPr marL="285750" indent="-285750">
              <a:buFont typeface="Arial" charset="0"/>
              <a:buChar char="•"/>
            </a:pPr>
            <a:r>
              <a:rPr lang="en-US" sz="2600" dirty="0" smtClean="0"/>
              <a:t>Disability-friendly sex </a:t>
            </a:r>
            <a:r>
              <a:rPr lang="en-US" sz="2600" dirty="0" err="1" smtClean="0"/>
              <a:t>ed</a:t>
            </a:r>
            <a:endParaRPr lang="en-US" sz="2600" dirty="0" smtClean="0"/>
          </a:p>
          <a:p>
            <a:pPr marL="285750" indent="-285750">
              <a:buFont typeface="Arial" charset="0"/>
              <a:buChar char="•"/>
            </a:pPr>
            <a:r>
              <a:rPr lang="en-US" sz="2600" dirty="0" smtClean="0"/>
              <a:t>Better transition services</a:t>
            </a:r>
          </a:p>
          <a:p>
            <a:pPr marL="285750" indent="-285750">
              <a:buFont typeface="Arial" charset="0"/>
              <a:buChar char="•"/>
            </a:pPr>
            <a:r>
              <a:rPr lang="en-US" sz="2600" dirty="0" smtClean="0"/>
              <a:t>Changes in attitude of neurotypicals</a:t>
            </a:r>
          </a:p>
          <a:p>
            <a:pPr marL="285750" indent="-285750">
              <a:buFont typeface="Arial" charset="0"/>
              <a:buChar char="•"/>
            </a:pPr>
            <a:r>
              <a:rPr lang="en-US" sz="2600" dirty="0" smtClean="0"/>
              <a:t>Cognitive Empathy improvement (on all sides)</a:t>
            </a:r>
          </a:p>
          <a:p>
            <a:pPr marL="285750" indent="-285750">
              <a:buFont typeface="Arial" charset="0"/>
              <a:buChar char="•"/>
            </a:pPr>
            <a:r>
              <a:rPr lang="en-US" sz="2600" dirty="0"/>
              <a:t>S</a:t>
            </a:r>
            <a:r>
              <a:rPr lang="en-US" sz="2600" dirty="0" smtClean="0"/>
              <a:t>upport groups for parents of ASD teens and transitioning adults</a:t>
            </a:r>
          </a:p>
          <a:p>
            <a:pPr marL="285750" indent="-285750">
              <a:buFont typeface="Arial" charset="0"/>
              <a:buChar char="•"/>
            </a:pPr>
            <a:r>
              <a:rPr lang="en-US" sz="2600" dirty="0" smtClean="0"/>
              <a:t>Continuing education for crisis personnel, teachers, clinicians, and law enforcement about ASD and vulnerability</a:t>
            </a:r>
          </a:p>
          <a:p>
            <a:pPr marL="285750" indent="-285750">
              <a:buFont typeface="Arial" charset="0"/>
              <a:buChar char="•"/>
            </a:pPr>
            <a:endParaRPr lang="en-US" dirty="0"/>
          </a:p>
        </p:txBody>
      </p:sp>
    </p:spTree>
    <p:extLst>
      <p:ext uri="{BB962C8B-B14F-4D97-AF65-F5344CB8AC3E}">
        <p14:creationId xmlns:p14="http://schemas.microsoft.com/office/powerpoint/2010/main" val="421205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04672" y="451104"/>
            <a:ext cx="10704576" cy="118262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How to raise a safer Aspie</a:t>
            </a:r>
            <a:endParaRPr lang="en-US" sz="5400" dirty="0"/>
          </a:p>
        </p:txBody>
      </p:sp>
      <p:sp>
        <p:nvSpPr>
          <p:cNvPr id="3" name="TextBox 2"/>
          <p:cNvSpPr txBox="1"/>
          <p:nvPr/>
        </p:nvSpPr>
        <p:spPr>
          <a:xfrm>
            <a:off x="1060704" y="1816608"/>
            <a:ext cx="10168128" cy="4524315"/>
          </a:xfrm>
          <a:prstGeom prst="rect">
            <a:avLst/>
          </a:prstGeom>
          <a:noFill/>
        </p:spPr>
        <p:txBody>
          <a:bodyPr wrap="square" rtlCol="0">
            <a:spAutoFit/>
          </a:bodyPr>
          <a:lstStyle/>
          <a:p>
            <a:pPr marL="285750" indent="-285750">
              <a:buFont typeface="Arial" charset="0"/>
              <a:buChar char="•"/>
            </a:pPr>
            <a:r>
              <a:rPr lang="en-US" sz="2400" i="1" dirty="0" smtClean="0"/>
              <a:t>Never</a:t>
            </a:r>
            <a:r>
              <a:rPr lang="en-US" sz="2400" dirty="0" smtClean="0"/>
              <a:t> force any social interaction, especially one involving physical contact, on a child. Even cute little toddlers have their boundaries and they should be respected. Never give a child the idea that the pleasing of others is more important than their personal comfort level. (Even in church).</a:t>
            </a:r>
          </a:p>
          <a:p>
            <a:pPr marL="285750" indent="-285750">
              <a:buFont typeface="Arial" charset="0"/>
              <a:buChar char="•"/>
            </a:pPr>
            <a:r>
              <a:rPr lang="en-US" sz="2400" dirty="0" smtClean="0"/>
              <a:t>Allow your child or teen to debate and disagree with you. They already do, but from a young age teach them how to do so respectfully and constructively.</a:t>
            </a:r>
          </a:p>
          <a:p>
            <a:pPr marL="285750" indent="-285750">
              <a:buFont typeface="Arial" charset="0"/>
              <a:buChar char="•"/>
            </a:pPr>
            <a:r>
              <a:rPr lang="en-US" sz="2400" dirty="0" smtClean="0"/>
              <a:t>Educate yourself on communication techniques and the requirements of Aspie teens and adults.</a:t>
            </a:r>
          </a:p>
          <a:p>
            <a:pPr marL="285750" indent="-285750">
              <a:buFont typeface="Arial" charset="0"/>
              <a:buChar char="•"/>
            </a:pPr>
            <a:r>
              <a:rPr lang="en-US" sz="2400" dirty="0" smtClean="0"/>
              <a:t>Speak to schools, police departments, clinicians, and other supportive professionals about the vulnerabilities of your spectrum person. Hold them accountable to reporting, transparency, and acknowledgement of the problem.</a:t>
            </a:r>
          </a:p>
        </p:txBody>
      </p:sp>
    </p:spTree>
    <p:extLst>
      <p:ext uri="{BB962C8B-B14F-4D97-AF65-F5344CB8AC3E}">
        <p14:creationId xmlns:p14="http://schemas.microsoft.com/office/powerpoint/2010/main" val="98428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3642" y="677732"/>
            <a:ext cx="10456433" cy="646331"/>
          </a:xfrm>
          <a:prstGeom prst="rect">
            <a:avLst/>
          </a:prstGeom>
          <a:noFill/>
        </p:spPr>
        <p:txBody>
          <a:bodyPr wrap="square" rtlCol="0">
            <a:spAutoFit/>
          </a:bodyPr>
          <a:lstStyle/>
          <a:p>
            <a:endParaRPr lang="en-US" dirty="0"/>
          </a:p>
          <a:p>
            <a:endParaRPr lang="en-US" dirty="0"/>
          </a:p>
        </p:txBody>
      </p:sp>
      <p:sp>
        <p:nvSpPr>
          <p:cNvPr id="3" name="Rounded Rectangle 2"/>
          <p:cNvSpPr/>
          <p:nvPr/>
        </p:nvSpPr>
        <p:spPr>
          <a:xfrm>
            <a:off x="742278" y="430306"/>
            <a:ext cx="10736131" cy="1247887"/>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What I mean when I say . . .</a:t>
            </a:r>
            <a:endParaRPr lang="en-US" sz="5400" dirty="0"/>
          </a:p>
        </p:txBody>
      </p:sp>
      <p:sp>
        <p:nvSpPr>
          <p:cNvPr id="6" name="TextBox 5"/>
          <p:cNvSpPr txBox="1"/>
          <p:nvPr/>
        </p:nvSpPr>
        <p:spPr>
          <a:xfrm>
            <a:off x="1032734" y="1914861"/>
            <a:ext cx="10122946" cy="6093976"/>
          </a:xfrm>
          <a:prstGeom prst="rect">
            <a:avLst/>
          </a:prstGeom>
          <a:noFill/>
        </p:spPr>
        <p:txBody>
          <a:bodyPr wrap="square" rtlCol="0">
            <a:spAutoFit/>
          </a:bodyPr>
          <a:lstStyle/>
          <a:p>
            <a:r>
              <a:rPr lang="en-US" sz="2400" b="1" dirty="0" smtClean="0"/>
              <a:t>Sexual assault</a:t>
            </a:r>
            <a:r>
              <a:rPr lang="en-US" sz="2400" dirty="0" smtClean="0"/>
              <a:t> </a:t>
            </a:r>
            <a:r>
              <a:rPr lang="mr-IN" sz="2400" dirty="0" smtClean="0"/>
              <a:t>–</a:t>
            </a:r>
            <a:r>
              <a:rPr lang="en-US" sz="2400" dirty="0" smtClean="0"/>
              <a:t> Includes rape, inappropriate touching, sexualized bullying, and non-consensual sex between partners</a:t>
            </a:r>
          </a:p>
          <a:p>
            <a:r>
              <a:rPr lang="en-US" sz="2400" b="1" dirty="0" smtClean="0"/>
              <a:t>Sexual abuse </a:t>
            </a:r>
            <a:r>
              <a:rPr lang="mr-IN" sz="2400" dirty="0" smtClean="0"/>
              <a:t>–</a:t>
            </a:r>
            <a:r>
              <a:rPr lang="en-US" sz="2400" dirty="0" smtClean="0"/>
              <a:t> long-term assault and manipulation including coercion and exploitation </a:t>
            </a:r>
          </a:p>
          <a:p>
            <a:r>
              <a:rPr lang="en-US" sz="2400" b="1" dirty="0" smtClean="0"/>
              <a:t>Manipulation</a:t>
            </a:r>
            <a:r>
              <a:rPr lang="en-US" sz="2400" dirty="0" smtClean="0"/>
              <a:t> </a:t>
            </a:r>
            <a:r>
              <a:rPr lang="mr-IN" sz="2400" dirty="0" smtClean="0"/>
              <a:t>–</a:t>
            </a:r>
            <a:r>
              <a:rPr lang="en-US" sz="2400" dirty="0" smtClean="0"/>
              <a:t> Tricking someone in order to use them or steal from them; grooming for exploitation</a:t>
            </a:r>
          </a:p>
          <a:p>
            <a:r>
              <a:rPr lang="en-US" sz="2400" b="1" dirty="0" smtClean="0"/>
              <a:t>Exploitation</a:t>
            </a:r>
            <a:r>
              <a:rPr lang="en-US" sz="2400" dirty="0" smtClean="0"/>
              <a:t> - the </a:t>
            </a:r>
            <a:r>
              <a:rPr lang="en-US" sz="2400" dirty="0"/>
              <a:t>action or fact of treating someone unfairly in order to benefit from their work</a:t>
            </a:r>
            <a:r>
              <a:rPr lang="en-US" sz="2400" dirty="0" smtClean="0"/>
              <a:t>.</a:t>
            </a:r>
          </a:p>
          <a:p>
            <a:r>
              <a:rPr lang="en-US" sz="2400" b="1" dirty="0" smtClean="0"/>
              <a:t>Aspie </a:t>
            </a:r>
            <a:r>
              <a:rPr lang="mr-IN" sz="2400" dirty="0" smtClean="0"/>
              <a:t>–</a:t>
            </a:r>
            <a:r>
              <a:rPr lang="en-US" sz="2400" dirty="0" smtClean="0"/>
              <a:t> someone with autism who retains the power of speech and has no intellectual disability (no ID)</a:t>
            </a:r>
          </a:p>
          <a:p>
            <a:r>
              <a:rPr lang="en-US" sz="2400" b="1" dirty="0" smtClean="0"/>
              <a:t>Autistic person/person with autism </a:t>
            </a:r>
            <a:r>
              <a:rPr lang="mr-IN" sz="2400" dirty="0" smtClean="0"/>
              <a:t>–</a:t>
            </a:r>
            <a:r>
              <a:rPr lang="en-US" sz="2400" dirty="0" smtClean="0"/>
              <a:t> I use these terms interchangeably</a:t>
            </a:r>
          </a:p>
          <a:p>
            <a:endParaRPr lang="en-US" dirty="0" smtClean="0"/>
          </a:p>
          <a:p>
            <a:endParaRPr lang="en-US" dirty="0" smtClean="0"/>
          </a:p>
          <a:p>
            <a:endParaRPr lang="en-US" dirty="0" smtClean="0"/>
          </a:p>
          <a:p>
            <a:endParaRPr lang="en-US" dirty="0" smtClean="0"/>
          </a:p>
          <a:p>
            <a:r>
              <a:rPr lang="en-US" dirty="0" smtClean="0"/>
              <a:t> </a:t>
            </a:r>
          </a:p>
          <a:p>
            <a:endParaRPr lang="en-US" dirty="0" smtClean="0"/>
          </a:p>
          <a:p>
            <a:r>
              <a:rPr lang="en-US" dirty="0" smtClean="0"/>
              <a:t> </a:t>
            </a:r>
            <a:endParaRPr lang="en-US" dirty="0"/>
          </a:p>
        </p:txBody>
      </p:sp>
    </p:spTree>
    <p:extLst>
      <p:ext uri="{BB962C8B-B14F-4D97-AF65-F5344CB8AC3E}">
        <p14:creationId xmlns:p14="http://schemas.microsoft.com/office/powerpoint/2010/main" val="938523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39096" y="408791"/>
            <a:ext cx="10564010" cy="1172583"/>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Sex Ed for the Spectrum</a:t>
            </a:r>
            <a:endParaRPr lang="en-US" sz="5400" dirty="0"/>
          </a:p>
        </p:txBody>
      </p:sp>
      <p:sp>
        <p:nvSpPr>
          <p:cNvPr id="3" name="TextBox 2"/>
          <p:cNvSpPr txBox="1"/>
          <p:nvPr/>
        </p:nvSpPr>
        <p:spPr>
          <a:xfrm>
            <a:off x="1161825" y="1850315"/>
            <a:ext cx="9918551" cy="4247317"/>
          </a:xfrm>
          <a:prstGeom prst="rect">
            <a:avLst/>
          </a:prstGeom>
          <a:noFill/>
        </p:spPr>
        <p:txBody>
          <a:bodyPr wrap="square" rtlCol="0">
            <a:spAutoFit/>
          </a:bodyPr>
          <a:lstStyle/>
          <a:p>
            <a:pPr marL="285750" indent="-285750">
              <a:buFont typeface="Arial" charset="0"/>
              <a:buChar char="•"/>
            </a:pPr>
            <a:r>
              <a:rPr lang="en-US" sz="3600" dirty="0" smtClean="0"/>
              <a:t>Relationship </a:t>
            </a:r>
            <a:r>
              <a:rPr lang="en-US" sz="3600" dirty="0"/>
              <a:t>skills (learning </a:t>
            </a:r>
            <a:r>
              <a:rPr lang="en-US" sz="3600" dirty="0" smtClean="0"/>
              <a:t>empathy &amp; communication)</a:t>
            </a:r>
            <a:endParaRPr lang="en-US" sz="3600" dirty="0"/>
          </a:p>
          <a:p>
            <a:pPr marL="285750" indent="-285750">
              <a:buFont typeface="Arial" charset="0"/>
              <a:buChar char="•"/>
            </a:pPr>
            <a:r>
              <a:rPr lang="en-US" sz="3600" dirty="0"/>
              <a:t>Consent </a:t>
            </a:r>
          </a:p>
          <a:p>
            <a:pPr marL="285750" indent="-285750">
              <a:buFont typeface="Arial" charset="0"/>
              <a:buChar char="•"/>
            </a:pPr>
            <a:r>
              <a:rPr lang="en-US" sz="3600" dirty="0"/>
              <a:t>Grooming and </a:t>
            </a:r>
            <a:r>
              <a:rPr lang="en-US" sz="3600" dirty="0" smtClean="0"/>
              <a:t>Dating </a:t>
            </a:r>
            <a:endParaRPr lang="en-US" sz="3600" dirty="0"/>
          </a:p>
          <a:p>
            <a:pPr marL="285750" indent="-285750">
              <a:buFont typeface="Arial" charset="0"/>
              <a:buChar char="•"/>
            </a:pPr>
            <a:r>
              <a:rPr lang="en-US" sz="3600" dirty="0"/>
              <a:t>Assertiveness Training </a:t>
            </a:r>
          </a:p>
          <a:p>
            <a:pPr marL="285750" indent="-285750">
              <a:buFont typeface="Arial" charset="0"/>
              <a:buChar char="•"/>
            </a:pPr>
            <a:r>
              <a:rPr lang="en-US" sz="3600" dirty="0"/>
              <a:t>Alternatives to a </a:t>
            </a:r>
            <a:r>
              <a:rPr lang="en-US" sz="3600" dirty="0" smtClean="0"/>
              <a:t>partner</a:t>
            </a:r>
            <a:endParaRPr lang="en-US" sz="3600" dirty="0"/>
          </a:p>
          <a:p>
            <a:pPr marL="285750" indent="-285750">
              <a:buFont typeface="Arial" charset="0"/>
              <a:buChar char="•"/>
            </a:pPr>
            <a:r>
              <a:rPr lang="en-US" sz="3600" dirty="0"/>
              <a:t>Accurate </a:t>
            </a:r>
            <a:r>
              <a:rPr lang="en-US" sz="3600" dirty="0" smtClean="0"/>
              <a:t>information about everything else</a:t>
            </a:r>
            <a:endParaRPr lang="en-US" sz="3600" dirty="0"/>
          </a:p>
          <a:p>
            <a:endParaRPr lang="en-US" dirty="0"/>
          </a:p>
        </p:txBody>
      </p:sp>
    </p:spTree>
    <p:extLst>
      <p:ext uri="{BB962C8B-B14F-4D97-AF65-F5344CB8AC3E}">
        <p14:creationId xmlns:p14="http://schemas.microsoft.com/office/powerpoint/2010/main" val="18599246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487680"/>
            <a:ext cx="10387584" cy="124358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What you can do to help</a:t>
            </a:r>
            <a:endParaRPr lang="en-US" sz="5400" dirty="0"/>
          </a:p>
        </p:txBody>
      </p:sp>
      <p:sp>
        <p:nvSpPr>
          <p:cNvPr id="3" name="TextBox 2"/>
          <p:cNvSpPr txBox="1"/>
          <p:nvPr/>
        </p:nvSpPr>
        <p:spPr>
          <a:xfrm>
            <a:off x="1255776" y="1950720"/>
            <a:ext cx="9729216" cy="5262979"/>
          </a:xfrm>
          <a:prstGeom prst="rect">
            <a:avLst/>
          </a:prstGeom>
          <a:noFill/>
        </p:spPr>
        <p:txBody>
          <a:bodyPr wrap="square" rtlCol="0">
            <a:spAutoFit/>
          </a:bodyPr>
          <a:lstStyle/>
          <a:p>
            <a:pPr marL="285750" indent="-285750">
              <a:buFont typeface="Arial" charset="0"/>
              <a:buChar char="•"/>
            </a:pPr>
            <a:r>
              <a:rPr lang="en-US" sz="2500" dirty="0" smtClean="0"/>
              <a:t>Push for an end to Abstinence-only sex education. 30% to 83% of disabled people experience sexual acts that they did not choose to have. Stop the shaming.</a:t>
            </a:r>
          </a:p>
          <a:p>
            <a:pPr marL="285750" indent="-285750">
              <a:buFont typeface="Arial" charset="0"/>
              <a:buChar char="•"/>
            </a:pPr>
            <a:r>
              <a:rPr lang="en-US" sz="2500" dirty="0"/>
              <a:t>Form your own Aspie sex </a:t>
            </a:r>
            <a:r>
              <a:rPr lang="en-US" sz="2500" dirty="0" err="1"/>
              <a:t>ed</a:t>
            </a:r>
            <a:r>
              <a:rPr lang="en-US" sz="2500" dirty="0"/>
              <a:t> and dating </a:t>
            </a:r>
            <a:r>
              <a:rPr lang="en-US" sz="2500" dirty="0" smtClean="0"/>
              <a:t>skills programs </a:t>
            </a:r>
            <a:r>
              <a:rPr lang="en-US" sz="2500" dirty="0"/>
              <a:t>where none exist.</a:t>
            </a:r>
          </a:p>
          <a:p>
            <a:pPr marL="285750" indent="-285750">
              <a:buFont typeface="Arial" charset="0"/>
              <a:buChar char="•"/>
            </a:pPr>
            <a:r>
              <a:rPr lang="en-US" sz="2500" dirty="0" smtClean="0"/>
              <a:t>Assertiveness and Self-defense Training classes for ASDs</a:t>
            </a:r>
            <a:r>
              <a:rPr lang="mr-IN" sz="2500" dirty="0" smtClean="0"/>
              <a:t>–</a:t>
            </a:r>
            <a:r>
              <a:rPr lang="en-US" sz="2500" dirty="0" smtClean="0"/>
              <a:t> teach us which situations are dangerous, to recognize “red flags,” how to refuse requests, how to negotiate, what to do and where to go and </a:t>
            </a:r>
            <a:r>
              <a:rPr lang="en-US" sz="2500" i="1" dirty="0" smtClean="0"/>
              <a:t>what to say </a:t>
            </a:r>
            <a:r>
              <a:rPr lang="en-US" sz="2500" dirty="0" smtClean="0"/>
              <a:t>if something bad happens, how to recognize being violated, etc. </a:t>
            </a:r>
          </a:p>
          <a:p>
            <a:pPr marL="285750" indent="-285750">
              <a:buFont typeface="Arial" charset="0"/>
              <a:buChar char="•"/>
            </a:pPr>
            <a:r>
              <a:rPr lang="en-US" sz="2500" dirty="0" smtClean="0"/>
              <a:t>INCLUDE us in your events, gatherings, conversations, and celebrations. We can be challenging and have different communication styles, but it’s worth it. </a:t>
            </a:r>
            <a:r>
              <a:rPr lang="en-US" sz="2500" i="1" dirty="0" smtClean="0"/>
              <a:t>Everybody</a:t>
            </a:r>
            <a:r>
              <a:rPr lang="en-US" sz="2500" dirty="0" smtClean="0"/>
              <a:t> needs to learn to accept the difference.</a:t>
            </a:r>
          </a:p>
          <a:p>
            <a:pPr marL="285750" indent="-285750">
              <a:buFont typeface="Arial" charset="0"/>
              <a:buChar char="•"/>
            </a:pPr>
            <a:endParaRPr lang="en-US" dirty="0" smtClean="0"/>
          </a:p>
          <a:p>
            <a:pPr marL="285750" indent="-285750">
              <a:buFont typeface="Arial" charset="0"/>
              <a:buChar char="•"/>
            </a:pPr>
            <a:endParaRPr lang="en-US" dirty="0"/>
          </a:p>
        </p:txBody>
      </p:sp>
    </p:spTree>
    <p:extLst>
      <p:ext uri="{BB962C8B-B14F-4D97-AF65-F5344CB8AC3E}">
        <p14:creationId xmlns:p14="http://schemas.microsoft.com/office/powerpoint/2010/main" val="10715415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04672" y="499872"/>
            <a:ext cx="10558272" cy="115824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We need your . . .</a:t>
            </a:r>
            <a:endParaRPr lang="en-US" sz="6000" dirty="0"/>
          </a:p>
        </p:txBody>
      </p:sp>
      <p:sp>
        <p:nvSpPr>
          <p:cNvPr id="3" name="TextBox 2"/>
          <p:cNvSpPr txBox="1"/>
          <p:nvPr/>
        </p:nvSpPr>
        <p:spPr>
          <a:xfrm>
            <a:off x="1048512" y="1914144"/>
            <a:ext cx="10046208" cy="4524315"/>
          </a:xfrm>
          <a:prstGeom prst="rect">
            <a:avLst/>
          </a:prstGeom>
          <a:noFill/>
        </p:spPr>
        <p:txBody>
          <a:bodyPr wrap="square" rtlCol="0">
            <a:spAutoFit/>
          </a:bodyPr>
          <a:lstStyle/>
          <a:p>
            <a:pPr marL="285750" indent="-285750">
              <a:buFont typeface="Arial" charset="0"/>
              <a:buChar char="•"/>
            </a:pPr>
            <a:r>
              <a:rPr lang="en-US" sz="3600" dirty="0" smtClean="0"/>
              <a:t>Taxes and political will</a:t>
            </a:r>
          </a:p>
          <a:p>
            <a:pPr marL="285750" indent="-285750">
              <a:buFont typeface="Arial" charset="0"/>
              <a:buChar char="•"/>
            </a:pPr>
            <a:r>
              <a:rPr lang="en-US" sz="3600" dirty="0" smtClean="0"/>
              <a:t>Time and outraged concern</a:t>
            </a:r>
          </a:p>
          <a:p>
            <a:pPr marL="285750" indent="-285750">
              <a:buFont typeface="Arial" charset="0"/>
              <a:buChar char="•"/>
            </a:pPr>
            <a:r>
              <a:rPr lang="en-US" sz="3600" dirty="0" smtClean="0"/>
              <a:t>Talents and Expertise</a:t>
            </a:r>
          </a:p>
          <a:p>
            <a:pPr marL="285750" indent="-285750">
              <a:buFont typeface="Arial" charset="0"/>
              <a:buChar char="•"/>
            </a:pPr>
            <a:r>
              <a:rPr lang="en-US" sz="3600" dirty="0" smtClean="0"/>
              <a:t>Charitable Donations and Financial Advice</a:t>
            </a:r>
          </a:p>
          <a:p>
            <a:pPr marL="285750" indent="-285750">
              <a:buFont typeface="Arial" charset="0"/>
              <a:buChar char="•"/>
            </a:pPr>
            <a:r>
              <a:rPr lang="en-US" sz="3600" dirty="0" smtClean="0"/>
              <a:t>Votes for representatives who pledge to help the most poor, criminalized, and ill</a:t>
            </a:r>
          </a:p>
          <a:p>
            <a:pPr marL="285750" indent="-285750">
              <a:buFont typeface="Arial" charset="0"/>
              <a:buChar char="•"/>
            </a:pPr>
            <a:r>
              <a:rPr lang="en-US" sz="3600" dirty="0" smtClean="0"/>
              <a:t>Voice. If you know of injustices against the autism community, be a hero and speak out. </a:t>
            </a:r>
            <a:endParaRPr lang="en-US" sz="3600" dirty="0"/>
          </a:p>
        </p:txBody>
      </p:sp>
    </p:spTree>
    <p:extLst>
      <p:ext uri="{BB962C8B-B14F-4D97-AF65-F5344CB8AC3E}">
        <p14:creationId xmlns:p14="http://schemas.microsoft.com/office/powerpoint/2010/main" val="1103714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53440" y="658368"/>
            <a:ext cx="10363200" cy="115824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Sources</a:t>
            </a:r>
            <a:endParaRPr lang="en-US" sz="5400" dirty="0"/>
          </a:p>
        </p:txBody>
      </p:sp>
    </p:spTree>
    <p:extLst>
      <p:ext uri="{BB962C8B-B14F-4D97-AF65-F5344CB8AC3E}">
        <p14:creationId xmlns:p14="http://schemas.microsoft.com/office/powerpoint/2010/main" val="1259322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9056" y="573024"/>
            <a:ext cx="10472928" cy="1146048"/>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Websites and Organizations</a:t>
            </a:r>
            <a:endParaRPr lang="en-US" sz="5400" dirty="0"/>
          </a:p>
        </p:txBody>
      </p:sp>
    </p:spTree>
    <p:extLst>
      <p:ext uri="{BB962C8B-B14F-4D97-AF65-F5344CB8AC3E}">
        <p14:creationId xmlns:p14="http://schemas.microsoft.com/office/powerpoint/2010/main" val="476169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50976" y="633984"/>
            <a:ext cx="10290048" cy="1267968"/>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6000" dirty="0" smtClean="0"/>
              <a:t>Further Reading</a:t>
            </a:r>
            <a:endParaRPr lang="en-US" sz="6000" dirty="0"/>
          </a:p>
        </p:txBody>
      </p:sp>
    </p:spTree>
    <p:extLst>
      <p:ext uri="{BB962C8B-B14F-4D97-AF65-F5344CB8AC3E}">
        <p14:creationId xmlns:p14="http://schemas.microsoft.com/office/powerpoint/2010/main" val="7341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66974" y="559398"/>
            <a:ext cx="11123407" cy="1280160"/>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Vulnerable vs. Weak</a:t>
            </a:r>
            <a:endParaRPr lang="en-US" sz="5400" dirty="0"/>
          </a:p>
        </p:txBody>
      </p:sp>
      <p:sp>
        <p:nvSpPr>
          <p:cNvPr id="3" name="TextBox 2"/>
          <p:cNvSpPr txBox="1"/>
          <p:nvPr/>
        </p:nvSpPr>
        <p:spPr>
          <a:xfrm>
            <a:off x="914400" y="2323652"/>
            <a:ext cx="10650071" cy="4154984"/>
          </a:xfrm>
          <a:prstGeom prst="rect">
            <a:avLst/>
          </a:prstGeom>
          <a:noFill/>
        </p:spPr>
        <p:txBody>
          <a:bodyPr wrap="square" rtlCol="0">
            <a:spAutoFit/>
          </a:bodyPr>
          <a:lstStyle/>
          <a:p>
            <a:r>
              <a:rPr lang="en-US" sz="2200" b="1" dirty="0" err="1"/>
              <a:t>vul·ner·a·ble</a:t>
            </a:r>
            <a:endParaRPr lang="en-US" sz="2200" b="1" dirty="0"/>
          </a:p>
          <a:p>
            <a:r>
              <a:rPr lang="en-US" sz="2200" dirty="0" smtClean="0"/>
              <a:t>adj.</a:t>
            </a:r>
          </a:p>
          <a:p>
            <a:r>
              <a:rPr lang="en-US" sz="2200" dirty="0"/>
              <a:t>susceptible to physical or emotional attack or harm</a:t>
            </a:r>
            <a:r>
              <a:rPr lang="en-US" sz="2200" dirty="0" smtClean="0"/>
              <a:t>.</a:t>
            </a:r>
          </a:p>
          <a:p>
            <a:pPr marL="285750" indent="-285750">
              <a:buFont typeface="Arial" charset="0"/>
              <a:buChar char="•"/>
            </a:pPr>
            <a:r>
              <a:rPr lang="en-US" sz="2200" dirty="0"/>
              <a:t>(of a person) in need of special care, support, or protection because of age, disability, or risk of abuse or neglect</a:t>
            </a:r>
            <a:r>
              <a:rPr lang="en-US" sz="2200" dirty="0" smtClean="0"/>
              <a:t>.</a:t>
            </a:r>
          </a:p>
          <a:p>
            <a:pPr marL="285750" indent="-285750">
              <a:buFont typeface="Arial" charset="0"/>
              <a:buChar char="•"/>
            </a:pPr>
            <a:endParaRPr lang="en-US" sz="2200" dirty="0"/>
          </a:p>
          <a:p>
            <a:r>
              <a:rPr lang="en-US" sz="2200" b="1" dirty="0"/>
              <a:t>weak</a:t>
            </a:r>
          </a:p>
          <a:p>
            <a:r>
              <a:rPr lang="en-US" sz="2200" dirty="0" smtClean="0"/>
              <a:t>adj.</a:t>
            </a:r>
          </a:p>
          <a:p>
            <a:pPr marL="342900" indent="-342900">
              <a:buFont typeface="+mj-lt"/>
              <a:buAutoNum type="arabicPeriod"/>
            </a:pPr>
            <a:r>
              <a:rPr lang="en-US" sz="2200" dirty="0" smtClean="0"/>
              <a:t>liable </a:t>
            </a:r>
            <a:r>
              <a:rPr lang="en-US" sz="2200" dirty="0"/>
              <a:t>to break or give way under pressure; easily damaged.</a:t>
            </a:r>
            <a:endParaRPr lang="en-US" sz="2200" dirty="0" smtClean="0"/>
          </a:p>
          <a:p>
            <a:pPr marL="800100" lvl="1" indent="-342900">
              <a:buFont typeface="Arial" charset="0"/>
              <a:buChar char="•"/>
            </a:pPr>
            <a:r>
              <a:rPr lang="en-US" sz="2200" dirty="0" smtClean="0"/>
              <a:t>lacking </a:t>
            </a:r>
            <a:r>
              <a:rPr lang="en-US" sz="2200" dirty="0"/>
              <a:t>the force of character to hold to one's own decisions, beliefs, or principles; </a:t>
            </a:r>
            <a:r>
              <a:rPr lang="en-US" sz="2200" dirty="0" smtClean="0"/>
              <a:t>irresolute</a:t>
            </a:r>
            <a:r>
              <a:rPr lang="en-US" sz="2200" dirty="0"/>
              <a:t>.</a:t>
            </a:r>
          </a:p>
          <a:p>
            <a:pPr marL="342900" indent="-342900">
              <a:buFont typeface="+mj-lt"/>
              <a:buAutoNum type="arabicPeriod"/>
            </a:pPr>
            <a:r>
              <a:rPr lang="en-US" sz="2200" dirty="0"/>
              <a:t>lacking intensity or brightness.</a:t>
            </a:r>
          </a:p>
        </p:txBody>
      </p:sp>
    </p:spTree>
    <p:extLst>
      <p:ext uri="{BB962C8B-B14F-4D97-AF65-F5344CB8AC3E}">
        <p14:creationId xmlns:p14="http://schemas.microsoft.com/office/powerpoint/2010/main" val="21451501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63793" y="408791"/>
            <a:ext cx="10822193" cy="1301675"/>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“Being a victim” vs. Being victimized</a:t>
            </a:r>
            <a:endParaRPr lang="en-US" sz="5400" dirty="0"/>
          </a:p>
        </p:txBody>
      </p:sp>
      <p:sp>
        <p:nvSpPr>
          <p:cNvPr id="4" name="TextBox 3"/>
          <p:cNvSpPr txBox="1"/>
          <p:nvPr/>
        </p:nvSpPr>
        <p:spPr>
          <a:xfrm>
            <a:off x="1118795" y="1947134"/>
            <a:ext cx="10305826" cy="3970318"/>
          </a:xfrm>
          <a:prstGeom prst="rect">
            <a:avLst/>
          </a:prstGeom>
          <a:noFill/>
        </p:spPr>
        <p:txBody>
          <a:bodyPr wrap="square" rtlCol="0">
            <a:spAutoFit/>
          </a:bodyPr>
          <a:lstStyle/>
          <a:p>
            <a:r>
              <a:rPr lang="en-US" sz="2800" b="1" dirty="0" err="1" smtClean="0"/>
              <a:t>vic·tim</a:t>
            </a:r>
            <a:endParaRPr lang="en-US" sz="2800" b="1" dirty="0" smtClean="0"/>
          </a:p>
          <a:p>
            <a:r>
              <a:rPr lang="en-US" sz="2800" i="1" dirty="0" smtClean="0"/>
              <a:t>noun</a:t>
            </a:r>
          </a:p>
          <a:p>
            <a:pPr marL="342900" indent="-342900">
              <a:buFont typeface="+mj-lt"/>
              <a:buAutoNum type="arabicPeriod"/>
            </a:pPr>
            <a:r>
              <a:rPr lang="en-US" sz="2800" dirty="0"/>
              <a:t>a person harmed, injured, or killed as a result of a crime, accident, or other event or action</a:t>
            </a:r>
            <a:r>
              <a:rPr lang="en-US" sz="2800" dirty="0" smtClean="0"/>
              <a:t>.</a:t>
            </a:r>
          </a:p>
          <a:p>
            <a:pPr marL="342900" indent="-342900">
              <a:buFont typeface="+mj-lt"/>
              <a:buAutoNum type="arabicPeriod"/>
            </a:pPr>
            <a:r>
              <a:rPr lang="en-US" sz="2800" dirty="0" smtClean="0"/>
              <a:t>a person who is tricked or duped.</a:t>
            </a:r>
            <a:endParaRPr lang="en-US" sz="2800" i="1" dirty="0" smtClean="0"/>
          </a:p>
          <a:p>
            <a:endParaRPr lang="en-US" sz="2800" dirty="0" smtClean="0"/>
          </a:p>
          <a:p>
            <a:r>
              <a:rPr lang="en-US" sz="2800" b="1" dirty="0" err="1" smtClean="0"/>
              <a:t>vic·tim·ize</a:t>
            </a:r>
            <a:endParaRPr lang="en-US" sz="2800" b="1" dirty="0" smtClean="0"/>
          </a:p>
          <a:p>
            <a:r>
              <a:rPr lang="en-US" sz="2800" i="1" dirty="0" smtClean="0"/>
              <a:t>verb</a:t>
            </a:r>
          </a:p>
          <a:p>
            <a:r>
              <a:rPr lang="en-US" sz="2800" dirty="0" smtClean="0"/>
              <a:t>to single </a:t>
            </a:r>
            <a:r>
              <a:rPr lang="en-US" sz="2800" dirty="0"/>
              <a:t>(someone) out for cruel or unjust treatment</a:t>
            </a:r>
            <a:r>
              <a:rPr lang="en-US" sz="2800" dirty="0" smtClean="0"/>
              <a:t>.</a:t>
            </a:r>
          </a:p>
        </p:txBody>
      </p:sp>
    </p:spTree>
    <p:extLst>
      <p:ext uri="{BB962C8B-B14F-4D97-AF65-F5344CB8AC3E}">
        <p14:creationId xmlns:p14="http://schemas.microsoft.com/office/powerpoint/2010/main" val="62752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14400" y="473337"/>
            <a:ext cx="10370372" cy="107576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Disability and #</a:t>
            </a:r>
            <a:r>
              <a:rPr lang="en-US" sz="5400" dirty="0" err="1" smtClean="0"/>
              <a:t>MeToo</a:t>
            </a:r>
            <a:r>
              <a:rPr lang="en-US" sz="5400" dirty="0" smtClean="0"/>
              <a:t> </a:t>
            </a:r>
            <a:endParaRPr lang="en-US" sz="5400" dirty="0"/>
          </a:p>
        </p:txBody>
      </p:sp>
      <p:sp>
        <p:nvSpPr>
          <p:cNvPr id="3" name="TextBox 2"/>
          <p:cNvSpPr txBox="1"/>
          <p:nvPr/>
        </p:nvSpPr>
        <p:spPr>
          <a:xfrm>
            <a:off x="1215614" y="1861073"/>
            <a:ext cx="9886278" cy="4278094"/>
          </a:xfrm>
          <a:prstGeom prst="rect">
            <a:avLst/>
          </a:prstGeom>
          <a:noFill/>
        </p:spPr>
        <p:txBody>
          <a:bodyPr wrap="square" rtlCol="0">
            <a:spAutoFit/>
          </a:bodyPr>
          <a:lstStyle/>
          <a:p>
            <a:pPr marL="285750" indent="-285750">
              <a:buFont typeface="Arial" charset="0"/>
              <a:buChar char="•"/>
            </a:pPr>
            <a:r>
              <a:rPr lang="en-US" sz="2000" dirty="0" smtClean="0"/>
              <a:t>A Canadian study asked 95 adults with ASD whether they’d been sexually assaulted: 74 said yes.</a:t>
            </a:r>
          </a:p>
          <a:p>
            <a:pPr algn="ctr"/>
            <a:r>
              <a:rPr lang="en-US" sz="3600" dirty="0" smtClean="0">
                <a:solidFill>
                  <a:srgbClr val="FF0000"/>
                </a:solidFill>
              </a:rPr>
              <a:t>78%</a:t>
            </a:r>
          </a:p>
          <a:p>
            <a:pPr marL="285750" indent="-285750">
              <a:buFont typeface="Arial" charset="0"/>
              <a:buChar char="•"/>
            </a:pPr>
            <a:r>
              <a:rPr lang="en-US" sz="2000" dirty="0" smtClean="0"/>
              <a:t>A British study found 9 out of 14 late-diagnosed Aspie women they interviewed had been assaulted:</a:t>
            </a:r>
          </a:p>
          <a:p>
            <a:pPr algn="ctr"/>
            <a:r>
              <a:rPr lang="en-US" sz="3600" dirty="0" smtClean="0">
                <a:solidFill>
                  <a:srgbClr val="FF0000"/>
                </a:solidFill>
              </a:rPr>
              <a:t>64%</a:t>
            </a:r>
          </a:p>
          <a:p>
            <a:r>
              <a:rPr lang="en-US" sz="2000" dirty="0" smtClean="0"/>
              <a:t>Disabilityjustice.org reports:</a:t>
            </a:r>
          </a:p>
          <a:p>
            <a:pPr marL="285750" indent="-285750">
              <a:buFont typeface="Arial" charset="0"/>
              <a:buChar char="•"/>
            </a:pPr>
            <a:r>
              <a:rPr lang="en-US" sz="2000" dirty="0" smtClean="0">
                <a:solidFill>
                  <a:srgbClr val="FF0000"/>
                </a:solidFill>
              </a:rPr>
              <a:t>83</a:t>
            </a:r>
            <a:r>
              <a:rPr lang="en-US" sz="2000" dirty="0">
                <a:solidFill>
                  <a:srgbClr val="FF0000"/>
                </a:solidFill>
              </a:rPr>
              <a:t>% of women with disabilities will be sexually assaulted in their lives.</a:t>
            </a:r>
          </a:p>
          <a:p>
            <a:pPr marL="285750" indent="-285750">
              <a:buFont typeface="Arial" charset="0"/>
              <a:buChar char="•"/>
            </a:pPr>
            <a:r>
              <a:rPr lang="en-US" sz="2000" dirty="0" smtClean="0"/>
              <a:t>~80</a:t>
            </a:r>
            <a:r>
              <a:rPr lang="en-US" sz="2000" dirty="0"/>
              <a:t>% of women </a:t>
            </a:r>
            <a:r>
              <a:rPr lang="en-US" sz="2000" dirty="0">
                <a:solidFill>
                  <a:srgbClr val="FF0000"/>
                </a:solidFill>
              </a:rPr>
              <a:t>and 30% of men </a:t>
            </a:r>
            <a:r>
              <a:rPr lang="en-US" sz="2000" dirty="0"/>
              <a:t>with developmental disabilities have been sexually assaulted – half of these women have been assaulted more than 10 times</a:t>
            </a:r>
            <a:r>
              <a:rPr lang="en-US" sz="2000" dirty="0" smtClean="0"/>
              <a:t>.</a:t>
            </a:r>
          </a:p>
          <a:p>
            <a:pPr marL="285750" indent="-285750">
              <a:buFont typeface="Arial" charset="0"/>
              <a:buChar char="•"/>
            </a:pPr>
            <a:r>
              <a:rPr lang="en-US" sz="2000" dirty="0"/>
              <a:t>Just 3% of sexual abuses involving people with developmental disabilities are ever reported</a:t>
            </a:r>
            <a:r>
              <a:rPr lang="en-US" sz="2000" dirty="0" smtClean="0"/>
              <a:t>.</a:t>
            </a:r>
            <a:endParaRPr lang="en-US" sz="2000" dirty="0"/>
          </a:p>
        </p:txBody>
      </p:sp>
    </p:spTree>
    <p:extLst>
      <p:ext uri="{BB962C8B-B14F-4D97-AF65-F5344CB8AC3E}">
        <p14:creationId xmlns:p14="http://schemas.microsoft.com/office/powerpoint/2010/main" val="1916170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731520" y="462579"/>
            <a:ext cx="10714616" cy="1194099"/>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Isolation</a:t>
            </a:r>
            <a:endParaRPr lang="en-US" sz="5400" dirty="0"/>
          </a:p>
        </p:txBody>
      </p:sp>
      <p:sp>
        <p:nvSpPr>
          <p:cNvPr id="3" name="TextBox 2"/>
          <p:cNvSpPr txBox="1"/>
          <p:nvPr/>
        </p:nvSpPr>
        <p:spPr>
          <a:xfrm>
            <a:off x="1097280" y="2043953"/>
            <a:ext cx="9950824" cy="4031873"/>
          </a:xfrm>
          <a:prstGeom prst="rect">
            <a:avLst/>
          </a:prstGeom>
          <a:noFill/>
        </p:spPr>
        <p:txBody>
          <a:bodyPr wrap="square" rtlCol="0">
            <a:spAutoFit/>
          </a:bodyPr>
          <a:lstStyle/>
          <a:p>
            <a:pPr marL="285750" indent="-285750">
              <a:buFont typeface="Arial" charset="0"/>
              <a:buChar char="•"/>
            </a:pPr>
            <a:r>
              <a:rPr lang="en-US" sz="3200" dirty="0" smtClean="0"/>
              <a:t>Attending events, venues, house parties without a group of friends. No protective layer of society for us. </a:t>
            </a:r>
            <a:endParaRPr lang="en-US" sz="3200" dirty="0"/>
          </a:p>
          <a:p>
            <a:pPr marL="285750" indent="-285750">
              <a:buFont typeface="Arial" charset="0"/>
              <a:buChar char="•"/>
            </a:pPr>
            <a:r>
              <a:rPr lang="en-US" sz="3200" dirty="0" smtClean="0"/>
              <a:t>Living and traveling alone. </a:t>
            </a:r>
          </a:p>
          <a:p>
            <a:pPr marL="285750" indent="-285750">
              <a:buFont typeface="Arial" charset="0"/>
              <a:buChar char="•"/>
            </a:pPr>
            <a:r>
              <a:rPr lang="en-US" sz="3200" dirty="0" smtClean="0"/>
              <a:t>Avoiding areas with lots of observers and potential witnesses. </a:t>
            </a:r>
          </a:p>
          <a:p>
            <a:pPr marL="285750" indent="-285750">
              <a:buFont typeface="Arial" charset="0"/>
              <a:buChar char="•"/>
            </a:pPr>
            <a:r>
              <a:rPr lang="en-US" sz="3200" dirty="0"/>
              <a:t>B</a:t>
            </a:r>
            <a:r>
              <a:rPr lang="en-US" sz="3200" dirty="0" smtClean="0"/>
              <a:t>eing female and alone in public spaces is particularly dangerous. Predators will automatically assume you are vulnerable. </a:t>
            </a:r>
          </a:p>
        </p:txBody>
      </p:sp>
    </p:spTree>
    <p:extLst>
      <p:ext uri="{BB962C8B-B14F-4D97-AF65-F5344CB8AC3E}">
        <p14:creationId xmlns:p14="http://schemas.microsoft.com/office/powerpoint/2010/main" val="1872623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6221" y="874455"/>
            <a:ext cx="9757186" cy="5109091"/>
          </a:xfrm>
          <a:prstGeom prst="rect">
            <a:avLst/>
          </a:prstGeom>
          <a:noFill/>
        </p:spPr>
        <p:txBody>
          <a:bodyPr wrap="square" rtlCol="0">
            <a:spAutoFit/>
          </a:bodyPr>
          <a:lstStyle/>
          <a:p>
            <a:pPr algn="ctr"/>
            <a:r>
              <a:rPr lang="en-US" sz="4400" dirty="0"/>
              <a:t>“For those of us with fewer friends, it becomes a case of quality over quantity.  We put a little more stock in each person.  For us, friends are scarce and rare, and one can’t be easily replaced with others.  This often makes us more vulnerable.”</a:t>
            </a:r>
          </a:p>
          <a:p>
            <a:endParaRPr lang="en-US" dirty="0"/>
          </a:p>
        </p:txBody>
      </p:sp>
    </p:spTree>
    <p:extLst>
      <p:ext uri="{BB962C8B-B14F-4D97-AF65-F5344CB8AC3E}">
        <p14:creationId xmlns:p14="http://schemas.microsoft.com/office/powerpoint/2010/main" val="1730912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000461" y="355002"/>
            <a:ext cx="10273553" cy="1172584"/>
          </a:xfrm>
          <a:prstGeom prst="round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smtClean="0"/>
              <a:t>Social confusion</a:t>
            </a:r>
            <a:endParaRPr lang="en-US" sz="5400" dirty="0"/>
          </a:p>
        </p:txBody>
      </p:sp>
      <p:sp>
        <p:nvSpPr>
          <p:cNvPr id="3" name="TextBox 2"/>
          <p:cNvSpPr txBox="1"/>
          <p:nvPr/>
        </p:nvSpPr>
        <p:spPr>
          <a:xfrm>
            <a:off x="1323191" y="1839558"/>
            <a:ext cx="9574305" cy="4154984"/>
          </a:xfrm>
          <a:prstGeom prst="rect">
            <a:avLst/>
          </a:prstGeom>
          <a:noFill/>
        </p:spPr>
        <p:txBody>
          <a:bodyPr wrap="square" rtlCol="0">
            <a:spAutoFit/>
          </a:bodyPr>
          <a:lstStyle/>
          <a:p>
            <a:pPr marL="285750" indent="-285750">
              <a:buFont typeface="Arial" charset="0"/>
              <a:buChar char="•"/>
            </a:pPr>
            <a:r>
              <a:rPr lang="en-US" sz="2200" dirty="0"/>
              <a:t>W</a:t>
            </a:r>
            <a:r>
              <a:rPr lang="en-US" sz="2200" dirty="0" smtClean="0"/>
              <a:t>e are socially shunned as children, so we never learn typical social cues and behaviors. We never model safety skills by spending time with more adept peers. </a:t>
            </a:r>
          </a:p>
          <a:p>
            <a:pPr marL="285750" indent="-285750">
              <a:buFont typeface="Arial" charset="0"/>
              <a:buChar char="•"/>
            </a:pPr>
            <a:r>
              <a:rPr lang="en-US" sz="2200" dirty="0" smtClean="0"/>
              <a:t>We can’t read other people well at all. It’s hard to recognize flirting or inappropriate comments and body language. We have difficulty figuring out other people’s needs and intentions.</a:t>
            </a:r>
          </a:p>
          <a:p>
            <a:endParaRPr lang="en-US" sz="2200" dirty="0" smtClean="0"/>
          </a:p>
          <a:p>
            <a:r>
              <a:rPr lang="en-US" sz="2200" dirty="0"/>
              <a:t>T</a:t>
            </a:r>
            <a:r>
              <a:rPr lang="en-US" sz="2200" dirty="0" smtClean="0"/>
              <a:t>he coping mechanisms and ”tricks” we’ve developed to blend in with NTs make us more vulnerable:</a:t>
            </a:r>
          </a:p>
          <a:p>
            <a:pPr marL="285750" indent="-285750">
              <a:buFont typeface="Arial" charset="0"/>
              <a:buChar char="•"/>
            </a:pPr>
            <a:r>
              <a:rPr lang="en-US" sz="2200" dirty="0" smtClean="0"/>
              <a:t>Mirroring</a:t>
            </a:r>
          </a:p>
          <a:p>
            <a:pPr marL="285750" indent="-285750">
              <a:buFont typeface="Arial" charset="0"/>
              <a:buChar char="•"/>
            </a:pPr>
            <a:r>
              <a:rPr lang="en-US" sz="2200" dirty="0" smtClean="0"/>
              <a:t>Camouflaging </a:t>
            </a:r>
          </a:p>
          <a:p>
            <a:pPr marL="285750" indent="-285750">
              <a:buFont typeface="Arial" charset="0"/>
              <a:buChar char="•"/>
            </a:pPr>
            <a:r>
              <a:rPr lang="en-US" sz="2200" dirty="0" smtClean="0"/>
              <a:t>Being a social chameleon</a:t>
            </a:r>
          </a:p>
        </p:txBody>
      </p:sp>
    </p:spTree>
    <p:extLst>
      <p:ext uri="{BB962C8B-B14F-4D97-AF65-F5344CB8AC3E}">
        <p14:creationId xmlns:p14="http://schemas.microsoft.com/office/powerpoint/2010/main" val="1761468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1138</TotalTime>
  <Words>2047</Words>
  <Application>Microsoft Office PowerPoint</Application>
  <PresentationFormat>Widescreen</PresentationFormat>
  <Paragraphs>222</Paragraphs>
  <Slides>35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Mangal</vt:lpstr>
      <vt:lpstr>Office Theme</vt:lpstr>
      <vt:lpstr>Safety Skills for Aspies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 Neighbors</dc:creator>
  <cp:lastModifiedBy>Information Technology</cp:lastModifiedBy>
  <cp:revision>101</cp:revision>
  <dcterms:created xsi:type="dcterms:W3CDTF">2018-07-04T15:13:23Z</dcterms:created>
  <dcterms:modified xsi:type="dcterms:W3CDTF">2019-03-27T23:52:54Z</dcterms:modified>
</cp:coreProperties>
</file>