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17" r:id="rId1"/>
  </p:sldMasterIdLst>
  <p:notesMasterIdLst>
    <p:notesMasterId r:id="rId30"/>
  </p:notesMasterIdLst>
  <p:sldIdLst>
    <p:sldId id="256" r:id="rId2"/>
    <p:sldId id="258" r:id="rId3"/>
    <p:sldId id="257" r:id="rId4"/>
    <p:sldId id="261" r:id="rId5"/>
    <p:sldId id="259" r:id="rId6"/>
    <p:sldId id="260" r:id="rId7"/>
    <p:sldId id="262" r:id="rId8"/>
    <p:sldId id="263" r:id="rId9"/>
    <p:sldId id="264" r:id="rId10"/>
    <p:sldId id="265" r:id="rId11"/>
    <p:sldId id="266" r:id="rId12"/>
    <p:sldId id="267" r:id="rId13"/>
    <p:sldId id="268" r:id="rId14"/>
    <p:sldId id="270" r:id="rId15"/>
    <p:sldId id="269" r:id="rId16"/>
    <p:sldId id="271" r:id="rId17"/>
    <p:sldId id="273" r:id="rId18"/>
    <p:sldId id="278" r:id="rId19"/>
    <p:sldId id="274" r:id="rId20"/>
    <p:sldId id="276" r:id="rId21"/>
    <p:sldId id="272" r:id="rId22"/>
    <p:sldId id="279" r:id="rId23"/>
    <p:sldId id="275" r:id="rId24"/>
    <p:sldId id="277" r:id="rId25"/>
    <p:sldId id="280" r:id="rId26"/>
    <p:sldId id="281" r:id="rId27"/>
    <p:sldId id="283" r:id="rId28"/>
    <p:sldId id="284"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1C8F3-BECB-4A6B-B5BC-AF616D2C4D2F}"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C667F-8042-4BB3-B6BA-EDD46CD4F0B5}" type="slidenum">
              <a:rPr lang="en-US" smtClean="0"/>
              <a:t>‹#›</a:t>
            </a:fld>
            <a:endParaRPr lang="en-US"/>
          </a:p>
        </p:txBody>
      </p:sp>
    </p:spTree>
    <p:extLst>
      <p:ext uri="{BB962C8B-B14F-4D97-AF65-F5344CB8AC3E}">
        <p14:creationId xmlns:p14="http://schemas.microsoft.com/office/powerpoint/2010/main" val="398661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ever had the feeling of walking into a room and having completely no idea what you’re supposed to do next? It’s remembering that you’ve forgotten, but not knowing what.</a:t>
            </a:r>
          </a:p>
          <a:p>
            <a:r>
              <a:rPr lang="en-US" dirty="0"/>
              <a:t>Or, have you ever had so many tasks that you get too overwhelmed? A task so daunting you decided to go for a lie down instead?</a:t>
            </a:r>
          </a:p>
        </p:txBody>
      </p:sp>
      <p:sp>
        <p:nvSpPr>
          <p:cNvPr id="4" name="Slide Number Placeholder 3"/>
          <p:cNvSpPr>
            <a:spLocks noGrp="1"/>
          </p:cNvSpPr>
          <p:nvPr>
            <p:ph type="sldNum" sz="quarter" idx="10"/>
          </p:nvPr>
        </p:nvSpPr>
        <p:spPr/>
        <p:txBody>
          <a:bodyPr/>
          <a:lstStyle/>
          <a:p>
            <a:fld id="{86DC667F-8042-4BB3-B6BA-EDD46CD4F0B5}" type="slidenum">
              <a:rPr lang="en-US" smtClean="0"/>
              <a:t>6</a:t>
            </a:fld>
            <a:endParaRPr lang="en-US"/>
          </a:p>
        </p:txBody>
      </p:sp>
    </p:spTree>
    <p:extLst>
      <p:ext uri="{BB962C8B-B14F-4D97-AF65-F5344CB8AC3E}">
        <p14:creationId xmlns:p14="http://schemas.microsoft.com/office/powerpoint/2010/main" val="415859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significant issues with executive functioning is the assumption that the person is lazy.  This is often the case when the person is a teenager- especially as teenagers are often known for their laziness! However, it can actually be detrimental to accuse the person of laziness. Many times, they already are frustrated with the difficulties of executive functioning. The scolding, in turn, can exacerbate stress on the person and cause greater difficulty in functioning.</a:t>
            </a:r>
          </a:p>
          <a:p>
            <a:r>
              <a:rPr lang="en-US" dirty="0"/>
              <a:t>Of course, we can be lazy too. It’s okay to be lazy sometimes; relaxing is a perfectly healthy thing to do.</a:t>
            </a:r>
          </a:p>
          <a:p>
            <a:r>
              <a:rPr lang="en-US" dirty="0"/>
              <a:t>Someone who struggles with executive functioning may have difficulty with organizing tasks. If you give them several instructions at once, they may feel overloaded and overwhelmed. They may even have trouble remembering what you told them. When this happens, they may not be able to do them at all – or only one or two. For myself, I have sat in my floor for two hours because I was trying to process my tasks for the day. My brain has to pick each step apart so I can fully grasp it, or else I become overwhelmed significantly</a:t>
            </a:r>
          </a:p>
        </p:txBody>
      </p:sp>
      <p:sp>
        <p:nvSpPr>
          <p:cNvPr id="4" name="Slide Number Placeholder 3"/>
          <p:cNvSpPr>
            <a:spLocks noGrp="1"/>
          </p:cNvSpPr>
          <p:nvPr>
            <p:ph type="sldNum" sz="quarter" idx="10"/>
          </p:nvPr>
        </p:nvSpPr>
        <p:spPr/>
        <p:txBody>
          <a:bodyPr/>
          <a:lstStyle/>
          <a:p>
            <a:fld id="{86DC667F-8042-4BB3-B6BA-EDD46CD4F0B5}" type="slidenum">
              <a:rPr lang="en-US" smtClean="0"/>
              <a:t>7</a:t>
            </a:fld>
            <a:endParaRPr lang="en-US"/>
          </a:p>
        </p:txBody>
      </p:sp>
    </p:spTree>
    <p:extLst>
      <p:ext uri="{BB962C8B-B14F-4D97-AF65-F5344CB8AC3E}">
        <p14:creationId xmlns:p14="http://schemas.microsoft.com/office/powerpoint/2010/main" val="263946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C667F-8042-4BB3-B6BA-EDD46CD4F0B5}" type="slidenum">
              <a:rPr lang="en-US" smtClean="0"/>
              <a:t>10</a:t>
            </a:fld>
            <a:endParaRPr lang="en-US"/>
          </a:p>
        </p:txBody>
      </p:sp>
    </p:spTree>
    <p:extLst>
      <p:ext uri="{BB962C8B-B14F-4D97-AF65-F5344CB8AC3E}">
        <p14:creationId xmlns:p14="http://schemas.microsoft.com/office/powerpoint/2010/main" val="322068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resources out there to help autistic people live independently. Many counties have an Arc organization, which often helps connect individuals to supports within their community. This also includes home and community-based services – which allows for people with disabilities to live in the community instead of in institutions. However, many of these will have a long waiting list. The National Council for Independent Living also works to help people live independent and meaningful lives. Independent living centers are located throughout the US, and there’s a website that keeps a directory. Also organizations for social events and outings can be very important.</a:t>
            </a:r>
          </a:p>
        </p:txBody>
      </p:sp>
      <p:sp>
        <p:nvSpPr>
          <p:cNvPr id="4" name="Slide Number Placeholder 3"/>
          <p:cNvSpPr>
            <a:spLocks noGrp="1"/>
          </p:cNvSpPr>
          <p:nvPr>
            <p:ph type="sldNum" sz="quarter" idx="10"/>
          </p:nvPr>
        </p:nvSpPr>
        <p:spPr/>
        <p:txBody>
          <a:bodyPr/>
          <a:lstStyle/>
          <a:p>
            <a:fld id="{86DC667F-8042-4BB3-B6BA-EDD46CD4F0B5}" type="slidenum">
              <a:rPr lang="en-US" smtClean="0"/>
              <a:t>11</a:t>
            </a:fld>
            <a:endParaRPr lang="en-US"/>
          </a:p>
        </p:txBody>
      </p:sp>
    </p:spTree>
    <p:extLst>
      <p:ext uri="{BB962C8B-B14F-4D97-AF65-F5344CB8AC3E}">
        <p14:creationId xmlns:p14="http://schemas.microsoft.com/office/powerpoint/2010/main" val="9818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61BEF0D-F0BB-DE4B-95CE-6DB70DBA9567}" type="datetimeFigureOut">
              <a:rPr lang="en-US" smtClean="0"/>
              <a:pPr/>
              <a:t>3/26/2019</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D57F1E4F-1CFF-5643-939E-217C01CDF565}" type="slidenum">
              <a:rPr lang="en-US" smtClean="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5031735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8569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61BEF0D-F0BB-DE4B-95CE-6DB70DBA9567}" type="datetimeFigureOut">
              <a:rPr lang="en-US" smtClean="0"/>
              <a:pPr/>
              <a:t>3/26/2019</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D57F1E4F-1CFF-5643-939E-217C01CDF565}" type="slidenum">
              <a:rPr lang="en-US" smtClean="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05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1905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61BEF0D-F0BB-DE4B-95CE-6DB70DBA9567}" type="datetimeFigureOut">
              <a:rPr lang="en-US" smtClean="0"/>
              <a:pPr/>
              <a:t>3/26/2019</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D57F1E4F-1CFF-5643-939E-217C01CDF565}" type="slidenum">
              <a:rPr lang="en-US" smtClean="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2238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190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074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512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61BEF0D-F0BB-DE4B-95CE-6DB70DBA9567}" type="datetimeFigureOut">
              <a:rPr lang="en-US" smtClean="0"/>
              <a:pPr/>
              <a:t>3/26/2019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595968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61BEF0D-F0BB-DE4B-95CE-6DB70DBA9567}" type="datetimeFigureOut">
              <a:rPr lang="en-US" smtClean="0"/>
              <a:pPr/>
              <a:t>3/26/2019</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553896"/>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61BEF0D-F0BB-DE4B-95CE-6DB70DBA9567}" type="datetimeFigureOut">
              <a:rPr lang="en-US" smtClean="0"/>
              <a:pPr/>
              <a:t>3/26/2019</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999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61BEF0D-F0BB-DE4B-95CE-6DB70DBA9567}" type="datetimeFigureOut">
              <a:rPr lang="en-US" smtClean="0"/>
              <a:pPr/>
              <a:t>3/26/2019</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D57F1E4F-1CFF-5643-939E-217C01CDF565}" type="slidenum">
              <a:rPr lang="en-US" smtClean="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88464"/>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lru.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utisticadvocacy.org/resources/books/accessing-hcbs/" TargetMode="External"/><Relationship Id="rId2" Type="http://schemas.openxmlformats.org/officeDocument/2006/relationships/hyperlink" Target="http://autisticadvocacy.org/book/roadma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realsocialskills.org/" TargetMode="External"/><Relationship Id="rId3" Type="http://schemas.openxmlformats.org/officeDocument/2006/relationships/hyperlink" Target="http://autisticadvocacy.org/resources/" TargetMode="External"/><Relationship Id="rId7" Type="http://schemas.openxmlformats.org/officeDocument/2006/relationships/hyperlink" Target="http://www.ldonline.org/article/29122/" TargetMode="External"/><Relationship Id="rId2" Type="http://schemas.openxmlformats.org/officeDocument/2006/relationships/hyperlink" Target="https://iris.peabody.vanderbilt.edu/module/asd1/cresource/q2/p06/first-then-picture-boards/" TargetMode="External"/><Relationship Id="rId1" Type="http://schemas.openxmlformats.org/officeDocument/2006/relationships/slideLayout" Target="../slideLayouts/slideLayout2.xml"/><Relationship Id="rId6" Type="http://schemas.openxmlformats.org/officeDocument/2006/relationships/hyperlink" Target="http://www.ilru.org/" TargetMode="External"/><Relationship Id="rId5" Type="http://schemas.openxmlformats.org/officeDocument/2006/relationships/hyperlink" Target="https://developingchild.harvard.edu/science/key-concepts/executive-function/" TargetMode="External"/><Relationship Id="rId4" Type="http://schemas.openxmlformats.org/officeDocument/2006/relationships/hyperlink" Target="https://www.additudemag.com/what-is-executive-function-disorder/"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justkeepstimming.com/" TargetMode="External"/><Relationship Id="rId2" Type="http://schemas.openxmlformats.org/officeDocument/2006/relationships/hyperlink" Target="mailto:courtney@justkeepstimming.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3F543-051F-4AAD-9CDA-9F0282D8726F}"/>
              </a:ext>
            </a:extLst>
          </p:cNvPr>
          <p:cNvSpPr>
            <a:spLocks noGrp="1"/>
          </p:cNvSpPr>
          <p:nvPr>
            <p:ph type="ctrTitle"/>
          </p:nvPr>
        </p:nvSpPr>
        <p:spPr/>
        <p:txBody>
          <a:bodyPr anchor="b">
            <a:noAutofit/>
          </a:bodyPr>
          <a:lstStyle/>
          <a:p>
            <a:r>
              <a:rPr lang="en-US" sz="3200" cap="none" dirty="0"/>
              <a:t>Organization and Planning:</a:t>
            </a:r>
            <a:br>
              <a:rPr lang="en-US" sz="3200" cap="none" dirty="0"/>
            </a:br>
            <a:r>
              <a:rPr lang="en-US" sz="3200" cap="none" dirty="0"/>
              <a:t>Practical Strategies for Independent Living</a:t>
            </a:r>
          </a:p>
        </p:txBody>
      </p:sp>
      <p:sp>
        <p:nvSpPr>
          <p:cNvPr id="3" name="Subtitle 2">
            <a:extLst>
              <a:ext uri="{FF2B5EF4-FFF2-40B4-BE49-F238E27FC236}">
                <a16:creationId xmlns:a16="http://schemas.microsoft.com/office/drawing/2014/main" id="{4828A339-2977-460D-8608-3665FCBBA14F}"/>
              </a:ext>
            </a:extLst>
          </p:cNvPr>
          <p:cNvSpPr>
            <a:spLocks noGrp="1"/>
          </p:cNvSpPr>
          <p:nvPr>
            <p:ph type="subTitle" idx="1"/>
          </p:nvPr>
        </p:nvSpPr>
        <p:spPr/>
        <p:txBody>
          <a:bodyPr anchor="t">
            <a:normAutofit/>
          </a:bodyPr>
          <a:lstStyle/>
          <a:p>
            <a:pPr>
              <a:spcAft>
                <a:spcPts val="600"/>
              </a:spcAft>
            </a:pPr>
            <a:r>
              <a:rPr lang="en-US" sz="2400" dirty="0"/>
              <a:t>Presented by: Courtney Johnson</a:t>
            </a:r>
          </a:p>
        </p:txBody>
      </p:sp>
    </p:spTree>
    <p:extLst>
      <p:ext uri="{BB962C8B-B14F-4D97-AF65-F5344CB8AC3E}">
        <p14:creationId xmlns:p14="http://schemas.microsoft.com/office/powerpoint/2010/main" val="2513878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6F85D-3925-4237-8ADC-17C1D23EF9C0}"/>
              </a:ext>
            </a:extLst>
          </p:cNvPr>
          <p:cNvSpPr>
            <a:spLocks noGrp="1"/>
          </p:cNvSpPr>
          <p:nvPr>
            <p:ph type="title"/>
          </p:nvPr>
        </p:nvSpPr>
        <p:spPr/>
        <p:txBody>
          <a:bodyPr/>
          <a:lstStyle/>
          <a:p>
            <a:r>
              <a:rPr lang="en-US" dirty="0"/>
              <a:t>“Adulting” is complicated.</a:t>
            </a:r>
          </a:p>
        </p:txBody>
      </p:sp>
      <p:sp>
        <p:nvSpPr>
          <p:cNvPr id="4" name="Content Placeholder 3">
            <a:extLst>
              <a:ext uri="{FF2B5EF4-FFF2-40B4-BE49-F238E27FC236}">
                <a16:creationId xmlns:a16="http://schemas.microsoft.com/office/drawing/2014/main" id="{458FE8B8-9C8E-48B8-BA32-6C79D83422FF}"/>
              </a:ext>
            </a:extLst>
          </p:cNvPr>
          <p:cNvSpPr>
            <a:spLocks noGrp="1"/>
          </p:cNvSpPr>
          <p:nvPr>
            <p:ph idx="1"/>
          </p:nvPr>
        </p:nvSpPr>
        <p:spPr/>
        <p:txBody>
          <a:bodyPr/>
          <a:lstStyle/>
          <a:p>
            <a:r>
              <a:rPr lang="en-US" dirty="0"/>
              <a:t>The art of “adulting” is a lot more than what you can cover in a day.</a:t>
            </a:r>
          </a:p>
          <a:p>
            <a:r>
              <a:rPr lang="en-US" dirty="0"/>
              <a:t>There’s a lot to keep track of:</a:t>
            </a:r>
          </a:p>
          <a:p>
            <a:pPr lvl="1"/>
            <a:r>
              <a:rPr lang="en-US" dirty="0"/>
              <a:t>Appointments</a:t>
            </a:r>
          </a:p>
          <a:p>
            <a:pPr lvl="1"/>
            <a:r>
              <a:rPr lang="en-US" dirty="0"/>
              <a:t>Medications</a:t>
            </a:r>
          </a:p>
          <a:p>
            <a:pPr lvl="1"/>
            <a:r>
              <a:rPr lang="en-US" dirty="0"/>
              <a:t>Meals</a:t>
            </a:r>
          </a:p>
          <a:p>
            <a:pPr lvl="1"/>
            <a:r>
              <a:rPr lang="en-US" dirty="0"/>
              <a:t>Budgets</a:t>
            </a:r>
          </a:p>
          <a:p>
            <a:pPr lvl="1"/>
            <a:r>
              <a:rPr lang="en-US" dirty="0"/>
              <a:t>Spending time with friends and family</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305425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28FB0-0718-4FA6-85FC-190E81219369}"/>
              </a:ext>
            </a:extLst>
          </p:cNvPr>
          <p:cNvSpPr>
            <a:spLocks noGrp="1"/>
          </p:cNvSpPr>
          <p:nvPr>
            <p:ph type="title"/>
          </p:nvPr>
        </p:nvSpPr>
        <p:spPr/>
        <p:txBody>
          <a:bodyPr/>
          <a:lstStyle/>
          <a:p>
            <a:r>
              <a:rPr lang="en-US" dirty="0"/>
              <a:t>Physical Resources</a:t>
            </a:r>
          </a:p>
        </p:txBody>
      </p:sp>
      <p:sp>
        <p:nvSpPr>
          <p:cNvPr id="3" name="Content Placeholder 2">
            <a:extLst>
              <a:ext uri="{FF2B5EF4-FFF2-40B4-BE49-F238E27FC236}">
                <a16:creationId xmlns:a16="http://schemas.microsoft.com/office/drawing/2014/main" id="{5A8A16D9-DCE8-447E-8693-0B4F4FE80EB8}"/>
              </a:ext>
            </a:extLst>
          </p:cNvPr>
          <p:cNvSpPr>
            <a:spLocks noGrp="1"/>
          </p:cNvSpPr>
          <p:nvPr>
            <p:ph idx="1"/>
          </p:nvPr>
        </p:nvSpPr>
        <p:spPr/>
        <p:txBody>
          <a:bodyPr>
            <a:normAutofit/>
          </a:bodyPr>
          <a:lstStyle/>
          <a:p>
            <a:r>
              <a:rPr lang="en-US" dirty="0"/>
              <a:t>Your local Arc organization</a:t>
            </a:r>
          </a:p>
          <a:p>
            <a:r>
              <a:rPr lang="en-US" dirty="0"/>
              <a:t>Home and Community-Based Services</a:t>
            </a:r>
          </a:p>
          <a:p>
            <a:r>
              <a:rPr lang="en-US" dirty="0"/>
              <a:t>National Council for Independent Living</a:t>
            </a:r>
          </a:p>
          <a:p>
            <a:pPr lvl="1"/>
            <a:r>
              <a:rPr lang="en-US" dirty="0"/>
              <a:t>Independent Living Centers are located throughout the country</a:t>
            </a:r>
          </a:p>
          <a:p>
            <a:pPr lvl="2"/>
            <a:r>
              <a:rPr lang="en-US" dirty="0"/>
              <a:t>Chattanooga: Tri-State Resource and Advocacy Corp. (TRAC) </a:t>
            </a:r>
          </a:p>
          <a:p>
            <a:pPr lvl="2"/>
            <a:r>
              <a:rPr lang="en-US" dirty="0"/>
              <a:t>You can find your local center at </a:t>
            </a:r>
            <a:r>
              <a:rPr lang="en-US" dirty="0">
                <a:hlinkClick r:id="rId3"/>
              </a:rPr>
              <a:t>http://www.ilru.org</a:t>
            </a:r>
            <a:endParaRPr lang="en-US" dirty="0"/>
          </a:p>
          <a:p>
            <a:r>
              <a:rPr lang="en-US" dirty="0"/>
              <a:t>Local organizations and clubs</a:t>
            </a:r>
          </a:p>
          <a:p>
            <a:pPr lvl="1"/>
            <a:r>
              <a:rPr lang="en-US" dirty="0"/>
              <a:t>GCA Centre for Adult Autism</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2499703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4C6F0-D03F-4496-A1BB-007CB8D31316}"/>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CE69213C-8826-4170-BC5F-51790E3B2203}"/>
              </a:ext>
            </a:extLst>
          </p:cNvPr>
          <p:cNvSpPr>
            <a:spLocks noGrp="1"/>
          </p:cNvSpPr>
          <p:nvPr>
            <p:ph idx="1"/>
          </p:nvPr>
        </p:nvSpPr>
        <p:spPr/>
        <p:txBody>
          <a:bodyPr/>
          <a:lstStyle/>
          <a:p>
            <a:r>
              <a:rPr lang="en-US" dirty="0"/>
              <a:t>The Autistic Self Advocacy Network has several toolkits and articles regarding self-determination and making your own choices. </a:t>
            </a:r>
          </a:p>
          <a:p>
            <a:pPr lvl="1"/>
            <a:r>
              <a:rPr lang="en-US" dirty="0">
                <a:hlinkClick r:id="rId2"/>
              </a:rPr>
              <a:t>Roadmap to Transition</a:t>
            </a:r>
            <a:endParaRPr lang="en-US" dirty="0"/>
          </a:p>
          <a:p>
            <a:pPr lvl="1"/>
            <a:r>
              <a:rPr lang="en-US" dirty="0">
                <a:hlinkClick r:id="rId3"/>
              </a:rPr>
              <a:t>Accessing Home and Community-Based Services</a:t>
            </a:r>
            <a:endParaRPr lang="en-US" dirty="0"/>
          </a:p>
          <a:p>
            <a:r>
              <a:rPr lang="en-US" dirty="0"/>
              <a:t>Some autistic advocates have great websites with information that can help:</a:t>
            </a:r>
          </a:p>
          <a:p>
            <a:pPr lvl="1"/>
            <a:r>
              <a:rPr lang="en-US" dirty="0"/>
              <a:t>RealSocialSkills.org </a:t>
            </a:r>
          </a:p>
          <a:p>
            <a:pPr lvl="1"/>
            <a:r>
              <a:rPr lang="en-US" dirty="0"/>
              <a:t>Judy Endow</a:t>
            </a:r>
          </a:p>
          <a:p>
            <a:pPr lvl="1"/>
            <a:endParaRPr lang="en-US" dirty="0"/>
          </a:p>
        </p:txBody>
      </p:sp>
    </p:spTree>
    <p:extLst>
      <p:ext uri="{BB962C8B-B14F-4D97-AF65-F5344CB8AC3E}">
        <p14:creationId xmlns:p14="http://schemas.microsoft.com/office/powerpoint/2010/main" val="105412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29610-27D6-4964-8306-23C30E0367EE}"/>
              </a:ext>
            </a:extLst>
          </p:cNvPr>
          <p:cNvSpPr>
            <a:spLocks noGrp="1"/>
          </p:cNvSpPr>
          <p:nvPr>
            <p:ph type="title"/>
          </p:nvPr>
        </p:nvSpPr>
        <p:spPr/>
        <p:txBody>
          <a:bodyPr/>
          <a:lstStyle/>
          <a:p>
            <a:r>
              <a:rPr lang="en-US" dirty="0"/>
              <a:t>Strategies and Tools</a:t>
            </a:r>
          </a:p>
        </p:txBody>
      </p:sp>
      <p:sp>
        <p:nvSpPr>
          <p:cNvPr id="6" name="Text Placeholder 5">
            <a:extLst>
              <a:ext uri="{FF2B5EF4-FFF2-40B4-BE49-F238E27FC236}">
                <a16:creationId xmlns:a16="http://schemas.microsoft.com/office/drawing/2014/main" id="{BC3E17BC-9A5E-4749-BE16-7B94CC5938DB}"/>
              </a:ext>
            </a:extLst>
          </p:cNvPr>
          <p:cNvSpPr>
            <a:spLocks noGrp="1"/>
          </p:cNvSpPr>
          <p:nvPr>
            <p:ph type="body" idx="1"/>
          </p:nvPr>
        </p:nvSpPr>
        <p:spPr/>
        <p:txBody>
          <a:bodyPr>
            <a:normAutofit/>
          </a:bodyPr>
          <a:lstStyle/>
          <a:p>
            <a:r>
              <a:rPr lang="en-US" dirty="0"/>
              <a:t>Tips and Tricks to Handle </a:t>
            </a:r>
          </a:p>
          <a:p>
            <a:r>
              <a:rPr lang="en-US" dirty="0"/>
              <a:t>Executive Dysfunction</a:t>
            </a:r>
          </a:p>
        </p:txBody>
      </p:sp>
    </p:spTree>
    <p:extLst>
      <p:ext uri="{BB962C8B-B14F-4D97-AF65-F5344CB8AC3E}">
        <p14:creationId xmlns:p14="http://schemas.microsoft.com/office/powerpoint/2010/main" val="170175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5"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6"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8" name="Straight Connector 17">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0" name="Rectangle 19">
            <a:extLst>
              <a:ext uri="{FF2B5EF4-FFF2-40B4-BE49-F238E27FC236}">
                <a16:creationId xmlns:a16="http://schemas.microsoft.com/office/drawing/2014/main" id="{3D877858-43DB-478C-BC84-9DACF1A10C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96495D5-5743-4DA8-83A0-A51A17189ECE}"/>
              </a:ext>
            </a:extLst>
          </p:cNvPr>
          <p:cNvSpPr>
            <a:spLocks noGrp="1"/>
          </p:cNvSpPr>
          <p:nvPr>
            <p:ph type="title"/>
          </p:nvPr>
        </p:nvSpPr>
        <p:spPr>
          <a:xfrm>
            <a:off x="7852528" y="568345"/>
            <a:ext cx="3851743" cy="1560716"/>
          </a:xfrm>
        </p:spPr>
        <p:txBody>
          <a:bodyPr vert="horz" lIns="91440" tIns="45720" rIns="91440" bIns="45720" rtlCol="0" anchor="t">
            <a:normAutofit/>
          </a:bodyPr>
          <a:lstStyle/>
          <a:p>
            <a:pPr>
              <a:lnSpc>
                <a:spcPct val="99000"/>
              </a:lnSpc>
            </a:pPr>
            <a:r>
              <a:rPr lang="en-US" sz="4400" dirty="0"/>
              <a:t>First/Then </a:t>
            </a:r>
            <a:br>
              <a:rPr lang="en-US" sz="4400" dirty="0"/>
            </a:br>
            <a:r>
              <a:rPr lang="en-US" sz="4400" dirty="0"/>
              <a:t>Boards</a:t>
            </a:r>
          </a:p>
        </p:txBody>
      </p:sp>
      <p:pic>
        <p:nvPicPr>
          <p:cNvPr id="9" name="Content Placeholder 8">
            <a:extLst>
              <a:ext uri="{FF2B5EF4-FFF2-40B4-BE49-F238E27FC236}">
                <a16:creationId xmlns:a16="http://schemas.microsoft.com/office/drawing/2014/main" id="{A1A0FE0C-5365-45A7-A5C8-E93DF38671CF}"/>
              </a:ext>
            </a:extLst>
          </p:cNvPr>
          <p:cNvPicPr>
            <a:picLocks noGrp="1" noChangeAspect="1"/>
          </p:cNvPicPr>
          <p:nvPr>
            <p:ph idx="1"/>
          </p:nvPr>
        </p:nvPicPr>
        <p:blipFill>
          <a:blip r:embed="rId2"/>
          <a:stretch>
            <a:fillRect/>
          </a:stretch>
        </p:blipFill>
        <p:spPr>
          <a:xfrm>
            <a:off x="633999" y="1387610"/>
            <a:ext cx="6898017" cy="3845644"/>
          </a:xfrm>
          <a:prstGeom prst="rect">
            <a:avLst/>
          </a:prstGeom>
        </p:spPr>
      </p:pic>
      <p:cxnSp>
        <p:nvCxnSpPr>
          <p:cNvPr id="22" name="Straight Connector 21">
            <a:extLst>
              <a:ext uri="{FF2B5EF4-FFF2-40B4-BE49-F238E27FC236}">
                <a16:creationId xmlns:a16="http://schemas.microsoft.com/office/drawing/2014/main" id="{D4170ABC-ADB2-4391-89AD-49DF2FC599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7CA4AF0B-C48A-46E6-92C9-AC34D13D75F8}"/>
              </a:ext>
            </a:extLst>
          </p:cNvPr>
          <p:cNvSpPr>
            <a:spLocks noGrp="1"/>
          </p:cNvSpPr>
          <p:nvPr>
            <p:ph type="body" sz="half" idx="2"/>
          </p:nvPr>
        </p:nvSpPr>
        <p:spPr>
          <a:xfrm>
            <a:off x="7852528" y="2438399"/>
            <a:ext cx="3851743"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These are used with young children – but they can also be helpful for short-term executive functioning tasks.</a:t>
            </a:r>
          </a:p>
          <a:p>
            <a:pPr>
              <a:spcBef>
                <a:spcPts val="930"/>
              </a:spcBef>
            </a:pPr>
            <a:endParaRPr lang="en-US" dirty="0"/>
          </a:p>
        </p:txBody>
      </p:sp>
      <p:sp>
        <p:nvSpPr>
          <p:cNvPr id="10" name="TextBox 9">
            <a:extLst>
              <a:ext uri="{FF2B5EF4-FFF2-40B4-BE49-F238E27FC236}">
                <a16:creationId xmlns:a16="http://schemas.microsoft.com/office/drawing/2014/main" id="{B532C9EB-AABC-43DF-BE61-54CE05A79B01}"/>
              </a:ext>
            </a:extLst>
          </p:cNvPr>
          <p:cNvSpPr txBox="1"/>
          <p:nvPr/>
        </p:nvSpPr>
        <p:spPr>
          <a:xfrm>
            <a:off x="1133752" y="5486400"/>
            <a:ext cx="5962373" cy="369332"/>
          </a:xfrm>
          <a:prstGeom prst="rect">
            <a:avLst/>
          </a:prstGeom>
          <a:noFill/>
        </p:spPr>
        <p:txBody>
          <a:bodyPr wrap="square" rtlCol="0">
            <a:spAutoFit/>
          </a:bodyPr>
          <a:lstStyle/>
          <a:p>
            <a:pPr algn="ctr"/>
            <a:r>
              <a:rPr lang="en-US" dirty="0"/>
              <a:t>This First/Then picture is taken from a Vanderbilt ASD Module</a:t>
            </a:r>
          </a:p>
        </p:txBody>
      </p:sp>
    </p:spTree>
    <p:extLst>
      <p:ext uri="{BB962C8B-B14F-4D97-AF65-F5344CB8AC3E}">
        <p14:creationId xmlns:p14="http://schemas.microsoft.com/office/powerpoint/2010/main" val="345355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4"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5"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7" name="Straight Connector 16">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3D877858-43DB-478C-BC84-9DACF1A10C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1383E8-7BAB-400A-BD91-2A20C389DBB8}"/>
              </a:ext>
            </a:extLst>
          </p:cNvPr>
          <p:cNvSpPr>
            <a:spLocks noGrp="1"/>
          </p:cNvSpPr>
          <p:nvPr>
            <p:ph type="title"/>
          </p:nvPr>
        </p:nvSpPr>
        <p:spPr>
          <a:xfrm>
            <a:off x="7852528" y="568345"/>
            <a:ext cx="3851743" cy="1560716"/>
          </a:xfrm>
        </p:spPr>
        <p:txBody>
          <a:bodyPr vert="horz" lIns="91440" tIns="45720" rIns="91440" bIns="45720" rtlCol="0" anchor="t">
            <a:normAutofit/>
          </a:bodyPr>
          <a:lstStyle/>
          <a:p>
            <a:pPr>
              <a:lnSpc>
                <a:spcPct val="99000"/>
              </a:lnSpc>
            </a:pPr>
            <a:r>
              <a:rPr lang="en-US" sz="4400"/>
              <a:t>Visual Schedules</a:t>
            </a:r>
          </a:p>
        </p:txBody>
      </p:sp>
      <p:pic>
        <p:nvPicPr>
          <p:cNvPr id="8" name="Picture Placeholder 7">
            <a:extLst>
              <a:ext uri="{FF2B5EF4-FFF2-40B4-BE49-F238E27FC236}">
                <a16:creationId xmlns:a16="http://schemas.microsoft.com/office/drawing/2014/main" id="{A70DC139-6826-42B0-941D-096F6AC0BFAD}"/>
              </a:ext>
            </a:extLst>
          </p:cNvPr>
          <p:cNvPicPr>
            <a:picLocks noGrp="1" noChangeAspect="1"/>
          </p:cNvPicPr>
          <p:nvPr>
            <p:ph type="pic" idx="1"/>
          </p:nvPr>
        </p:nvPicPr>
        <p:blipFill>
          <a:blip r:embed="rId2"/>
          <a:srcRect t="18260" b="18260"/>
          <a:stretch>
            <a:fillRect/>
          </a:stretch>
        </p:blipFill>
        <p:spPr>
          <a:xfrm>
            <a:off x="928056" y="640081"/>
            <a:ext cx="6309903" cy="5340702"/>
          </a:xfrm>
          <a:prstGeom prst="rect">
            <a:avLst/>
          </a:prstGeom>
        </p:spPr>
      </p:pic>
      <p:cxnSp>
        <p:nvCxnSpPr>
          <p:cNvPr id="21" name="Straight Connector 20">
            <a:extLst>
              <a:ext uri="{FF2B5EF4-FFF2-40B4-BE49-F238E27FC236}">
                <a16:creationId xmlns:a16="http://schemas.microsoft.com/office/drawing/2014/main" id="{D4170ABC-ADB2-4391-89AD-49DF2FC599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F3722FD-D93D-4A6A-85B3-93ADE2D10625}"/>
              </a:ext>
            </a:extLst>
          </p:cNvPr>
          <p:cNvSpPr>
            <a:spLocks noGrp="1"/>
          </p:cNvSpPr>
          <p:nvPr>
            <p:ph type="body" sz="half" idx="2"/>
          </p:nvPr>
        </p:nvSpPr>
        <p:spPr>
          <a:xfrm>
            <a:off x="7852528" y="2438399"/>
            <a:ext cx="3851743"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These are often associated with younger people, but if you’re a visual person – it can be extremely helpful.</a:t>
            </a:r>
          </a:p>
          <a:p>
            <a:pPr indent="-320040">
              <a:spcBef>
                <a:spcPts val="930"/>
              </a:spcBef>
              <a:buFont typeface="Corbel" panose="020B0503020204020204" pitchFamily="34" charset="0"/>
              <a:buChar char="–"/>
            </a:pPr>
            <a:r>
              <a:rPr lang="en-US" dirty="0"/>
              <a:t>You can make your own (and laminate it if desired). </a:t>
            </a:r>
          </a:p>
          <a:p>
            <a:pPr indent="-320040">
              <a:spcBef>
                <a:spcPts val="930"/>
              </a:spcBef>
              <a:buFont typeface="Corbel" panose="020B0503020204020204" pitchFamily="34" charset="0"/>
              <a:buChar char="–"/>
            </a:pPr>
            <a:r>
              <a:rPr lang="en-US" dirty="0"/>
              <a:t>If it’s laminated, you can use a dry erase marker to check it off as you would a </a:t>
            </a:r>
            <a:br>
              <a:rPr lang="en-US" dirty="0"/>
            </a:br>
            <a:r>
              <a:rPr lang="en-US" dirty="0"/>
              <a:t>check-list.</a:t>
            </a:r>
          </a:p>
          <a:p>
            <a:pPr indent="-320040">
              <a:spcBef>
                <a:spcPts val="930"/>
              </a:spcBef>
              <a:buFont typeface="Corbel" panose="020B0503020204020204" pitchFamily="34" charset="0"/>
              <a:buChar char="–"/>
            </a:pPr>
            <a:r>
              <a:rPr lang="en-US" dirty="0"/>
              <a:t>You can also just use it as a reminder to do things.</a:t>
            </a:r>
          </a:p>
          <a:p>
            <a:pPr indent="-320040">
              <a:spcBef>
                <a:spcPts val="930"/>
              </a:spcBef>
              <a:buFont typeface="Corbel" panose="020B0503020204020204" pitchFamily="34" charset="0"/>
              <a:buChar char="–"/>
            </a:pPr>
            <a:endParaRPr lang="en-US" dirty="0"/>
          </a:p>
        </p:txBody>
      </p:sp>
      <p:sp>
        <p:nvSpPr>
          <p:cNvPr id="9" name="TextBox 8">
            <a:extLst>
              <a:ext uri="{FF2B5EF4-FFF2-40B4-BE49-F238E27FC236}">
                <a16:creationId xmlns:a16="http://schemas.microsoft.com/office/drawing/2014/main" id="{BF7593EA-4D50-45A6-8FBC-B78CC5BAB83B}"/>
              </a:ext>
            </a:extLst>
          </p:cNvPr>
          <p:cNvSpPr txBox="1"/>
          <p:nvPr/>
        </p:nvSpPr>
        <p:spPr>
          <a:xfrm>
            <a:off x="1133752" y="6100354"/>
            <a:ext cx="5962373" cy="369332"/>
          </a:xfrm>
          <a:prstGeom prst="rect">
            <a:avLst/>
          </a:prstGeom>
          <a:noFill/>
        </p:spPr>
        <p:txBody>
          <a:bodyPr wrap="square" rtlCol="0">
            <a:spAutoFit/>
          </a:bodyPr>
          <a:lstStyle/>
          <a:p>
            <a:pPr algn="ctr"/>
            <a:r>
              <a:rPr lang="en-US" dirty="0"/>
              <a:t>One of my own personal visual schedules</a:t>
            </a:r>
          </a:p>
        </p:txBody>
      </p:sp>
    </p:spTree>
    <p:extLst>
      <p:ext uri="{BB962C8B-B14F-4D97-AF65-F5344CB8AC3E}">
        <p14:creationId xmlns:p14="http://schemas.microsoft.com/office/powerpoint/2010/main" val="256372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D877858-43DB-478C-BC84-9DACF1A10C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E37A5A-9708-4E74-920D-451DD5F12666}"/>
              </a:ext>
            </a:extLst>
          </p:cNvPr>
          <p:cNvSpPr>
            <a:spLocks noGrp="1"/>
          </p:cNvSpPr>
          <p:nvPr>
            <p:ph type="title"/>
          </p:nvPr>
        </p:nvSpPr>
        <p:spPr>
          <a:xfrm>
            <a:off x="7852528" y="568345"/>
            <a:ext cx="3851743" cy="1560716"/>
          </a:xfrm>
        </p:spPr>
        <p:txBody>
          <a:bodyPr vert="horz" lIns="91440" tIns="45720" rIns="91440" bIns="45720" rtlCol="0" anchor="t">
            <a:normAutofit/>
          </a:bodyPr>
          <a:lstStyle/>
          <a:p>
            <a:pPr>
              <a:lnSpc>
                <a:spcPct val="99000"/>
              </a:lnSpc>
            </a:pPr>
            <a:r>
              <a:rPr lang="en-US" sz="4400"/>
              <a:t>Post-it</a:t>
            </a:r>
            <a:br>
              <a:rPr lang="en-US" sz="4400"/>
            </a:br>
            <a:r>
              <a:rPr lang="en-US" sz="4400"/>
              <a:t>Notes</a:t>
            </a:r>
          </a:p>
        </p:txBody>
      </p:sp>
      <p:pic>
        <p:nvPicPr>
          <p:cNvPr id="6" name="Content Placeholder 5" descr="A close up of text on a white background&#10;&#10;Description generated with high confidence">
            <a:extLst>
              <a:ext uri="{FF2B5EF4-FFF2-40B4-BE49-F238E27FC236}">
                <a16:creationId xmlns:a16="http://schemas.microsoft.com/office/drawing/2014/main" id="{DB309C80-07F9-45CD-9DF8-765D3FC84BA5}"/>
              </a:ext>
            </a:extLst>
          </p:cNvPr>
          <p:cNvPicPr>
            <a:picLocks noGrp="1" noChangeAspect="1"/>
          </p:cNvPicPr>
          <p:nvPr>
            <p:ph idx="1"/>
          </p:nvPr>
        </p:nvPicPr>
        <p:blipFill>
          <a:blip r:embed="rId2"/>
          <a:stretch>
            <a:fillRect/>
          </a:stretch>
        </p:blipFill>
        <p:spPr>
          <a:xfrm>
            <a:off x="633999" y="1094444"/>
            <a:ext cx="6898017" cy="4431975"/>
          </a:xfrm>
          <a:prstGeom prst="rect">
            <a:avLst/>
          </a:prstGeom>
        </p:spPr>
      </p:pic>
      <p:cxnSp>
        <p:nvCxnSpPr>
          <p:cNvPr id="19" name="Straight Connector 18">
            <a:extLst>
              <a:ext uri="{FF2B5EF4-FFF2-40B4-BE49-F238E27FC236}">
                <a16:creationId xmlns:a16="http://schemas.microsoft.com/office/drawing/2014/main" id="{D4170ABC-ADB2-4391-89AD-49DF2FC599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7CD63F7-B1D6-4F4F-9CA4-7FB8D1D9E6D1}"/>
              </a:ext>
            </a:extLst>
          </p:cNvPr>
          <p:cNvSpPr>
            <a:spLocks noGrp="1"/>
          </p:cNvSpPr>
          <p:nvPr>
            <p:ph type="body" sz="half" idx="2"/>
          </p:nvPr>
        </p:nvSpPr>
        <p:spPr>
          <a:xfrm>
            <a:off x="7852528" y="2438399"/>
            <a:ext cx="3851743"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Post-it notes are very versatile, and are great for reminders. </a:t>
            </a:r>
          </a:p>
          <a:p>
            <a:pPr indent="-320040">
              <a:spcBef>
                <a:spcPts val="930"/>
              </a:spcBef>
              <a:buFont typeface="Corbel" panose="020B0503020204020204" pitchFamily="34" charset="0"/>
              <a:buChar char="–"/>
            </a:pPr>
            <a:r>
              <a:rPr lang="en-US" dirty="0"/>
              <a:t>Place them where you can’t miss them!</a:t>
            </a:r>
          </a:p>
          <a:p>
            <a:pPr indent="-320040">
              <a:spcBef>
                <a:spcPts val="930"/>
              </a:spcBef>
              <a:buFont typeface="Corbel" panose="020B0503020204020204" pitchFamily="34" charset="0"/>
              <a:buChar char="–"/>
            </a:pPr>
            <a:r>
              <a:rPr lang="en-US" dirty="0"/>
              <a:t>…but make sure you move them occasionally, or you’ll start ignoring them.</a:t>
            </a:r>
          </a:p>
        </p:txBody>
      </p:sp>
      <p:sp>
        <p:nvSpPr>
          <p:cNvPr id="7" name="TextBox 6">
            <a:extLst>
              <a:ext uri="{FF2B5EF4-FFF2-40B4-BE49-F238E27FC236}">
                <a16:creationId xmlns:a16="http://schemas.microsoft.com/office/drawing/2014/main" id="{09B95D94-760A-4712-88A9-6AAE411C5332}"/>
              </a:ext>
            </a:extLst>
          </p:cNvPr>
          <p:cNvSpPr txBox="1"/>
          <p:nvPr/>
        </p:nvSpPr>
        <p:spPr>
          <a:xfrm>
            <a:off x="1133752" y="5719665"/>
            <a:ext cx="5882868" cy="380689"/>
          </a:xfrm>
          <a:prstGeom prst="rect">
            <a:avLst/>
          </a:prstGeom>
          <a:noFill/>
        </p:spPr>
        <p:txBody>
          <a:bodyPr wrap="square" rtlCol="0">
            <a:spAutoFit/>
          </a:bodyPr>
          <a:lstStyle/>
          <a:p>
            <a:pPr algn="ctr"/>
            <a:r>
              <a:rPr lang="en-US" dirty="0"/>
              <a:t>Collage of various post-it notes hiding in my room.</a:t>
            </a:r>
          </a:p>
        </p:txBody>
      </p:sp>
    </p:spTree>
    <p:extLst>
      <p:ext uri="{BB962C8B-B14F-4D97-AF65-F5344CB8AC3E}">
        <p14:creationId xmlns:p14="http://schemas.microsoft.com/office/powerpoint/2010/main" val="49307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0369B00-E29B-4BE1-9B97-31C4628C38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9BB63-28D6-4D96-8780-525D5F8C0D26}"/>
              </a:ext>
            </a:extLst>
          </p:cNvPr>
          <p:cNvSpPr>
            <a:spLocks noGrp="1"/>
          </p:cNvSpPr>
          <p:nvPr>
            <p:ph type="title"/>
          </p:nvPr>
        </p:nvSpPr>
        <p:spPr>
          <a:xfrm>
            <a:off x="6400800" y="568345"/>
            <a:ext cx="5303471" cy="1560716"/>
          </a:xfrm>
        </p:spPr>
        <p:txBody>
          <a:bodyPr vert="horz" lIns="91440" tIns="45720" rIns="91440" bIns="45720" rtlCol="0" anchor="t">
            <a:normAutofit/>
          </a:bodyPr>
          <a:lstStyle/>
          <a:p>
            <a:pPr>
              <a:lnSpc>
                <a:spcPct val="99000"/>
              </a:lnSpc>
            </a:pPr>
            <a:r>
              <a:rPr lang="en-US" sz="4400" dirty="0"/>
              <a:t>Medication Boxes</a:t>
            </a:r>
          </a:p>
        </p:txBody>
      </p:sp>
      <p:cxnSp>
        <p:nvCxnSpPr>
          <p:cNvPr id="19" name="Straight Connector 18">
            <a:extLst>
              <a:ext uri="{FF2B5EF4-FFF2-40B4-BE49-F238E27FC236}">
                <a16:creationId xmlns:a16="http://schemas.microsoft.com/office/drawing/2014/main" id="{783650ED-89BE-40BA-B6D5-FB00064D42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7BB922D-67F6-4F24-AC99-CFA3B6280901}"/>
              </a:ext>
            </a:extLst>
          </p:cNvPr>
          <p:cNvSpPr>
            <a:spLocks noGrp="1"/>
          </p:cNvSpPr>
          <p:nvPr>
            <p:ph type="body" sz="half" idx="2"/>
          </p:nvPr>
        </p:nvSpPr>
        <p:spPr>
          <a:xfrm>
            <a:off x="6400800" y="2438400"/>
            <a:ext cx="5303471" cy="3651504"/>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Medication boxes are especially useful if you have several doses, or need to take them at different times.</a:t>
            </a:r>
          </a:p>
          <a:p>
            <a:pPr indent="-320040">
              <a:spcBef>
                <a:spcPts val="930"/>
              </a:spcBef>
              <a:buFont typeface="Corbel" panose="020B0503020204020204" pitchFamily="34" charset="0"/>
              <a:buChar char="–"/>
            </a:pPr>
            <a:r>
              <a:rPr lang="en-US" dirty="0"/>
              <a:t>You can find them in different styles and colors.</a:t>
            </a:r>
          </a:p>
          <a:p>
            <a:pPr indent="-320040">
              <a:spcBef>
                <a:spcPts val="930"/>
              </a:spcBef>
              <a:buFont typeface="Corbel" panose="020B0503020204020204" pitchFamily="34" charset="0"/>
              <a:buChar char="–"/>
            </a:pPr>
            <a:r>
              <a:rPr lang="en-US" dirty="0"/>
              <a:t>The biggest downside is remembering to fill them when you’re out. </a:t>
            </a:r>
          </a:p>
        </p:txBody>
      </p:sp>
      <p:pic>
        <p:nvPicPr>
          <p:cNvPr id="7" name="Content Placeholder 6" descr="A picture containing box, indoor, filled&#10;&#10;Description generated with very high confidence">
            <a:extLst>
              <a:ext uri="{FF2B5EF4-FFF2-40B4-BE49-F238E27FC236}">
                <a16:creationId xmlns:a16="http://schemas.microsoft.com/office/drawing/2014/main" id="{CE97CEA1-4283-4F5B-84F2-46325F1C4A6C}"/>
              </a:ext>
            </a:extLst>
          </p:cNvPr>
          <p:cNvPicPr>
            <a:picLocks noGrp="1" noChangeAspect="1"/>
          </p:cNvPicPr>
          <p:nvPr>
            <p:ph idx="1"/>
          </p:nvPr>
        </p:nvPicPr>
        <p:blipFill>
          <a:blip r:embed="rId2"/>
          <a:stretch>
            <a:fillRect/>
          </a:stretch>
        </p:blipFill>
        <p:spPr>
          <a:xfrm>
            <a:off x="487729" y="1387892"/>
            <a:ext cx="5707012" cy="3784176"/>
          </a:xfrm>
        </p:spPr>
      </p:pic>
      <p:sp>
        <p:nvSpPr>
          <p:cNvPr id="8" name="TextBox 7">
            <a:extLst>
              <a:ext uri="{FF2B5EF4-FFF2-40B4-BE49-F238E27FC236}">
                <a16:creationId xmlns:a16="http://schemas.microsoft.com/office/drawing/2014/main" id="{CA128D24-5CF2-4091-8AE9-DD18A295BD10}"/>
              </a:ext>
            </a:extLst>
          </p:cNvPr>
          <p:cNvSpPr txBox="1"/>
          <p:nvPr/>
        </p:nvSpPr>
        <p:spPr>
          <a:xfrm>
            <a:off x="830424" y="5486400"/>
            <a:ext cx="4758613" cy="369332"/>
          </a:xfrm>
          <a:prstGeom prst="rect">
            <a:avLst/>
          </a:prstGeom>
          <a:noFill/>
        </p:spPr>
        <p:txBody>
          <a:bodyPr wrap="square" rtlCol="0">
            <a:spAutoFit/>
          </a:bodyPr>
          <a:lstStyle/>
          <a:p>
            <a:pPr algn="ctr"/>
            <a:r>
              <a:rPr lang="en-US" dirty="0"/>
              <a:t>Colorful, weekly medication reminder box.</a:t>
            </a:r>
          </a:p>
        </p:txBody>
      </p:sp>
    </p:spTree>
    <p:extLst>
      <p:ext uri="{BB962C8B-B14F-4D97-AF65-F5344CB8AC3E}">
        <p14:creationId xmlns:p14="http://schemas.microsoft.com/office/powerpoint/2010/main" val="333007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531D9-BDB8-4725-A8A5-DC471D3F5271}"/>
              </a:ext>
            </a:extLst>
          </p:cNvPr>
          <p:cNvSpPr>
            <a:spLocks noGrp="1"/>
          </p:cNvSpPr>
          <p:nvPr>
            <p:ph type="title"/>
          </p:nvPr>
        </p:nvSpPr>
        <p:spPr/>
        <p:txBody>
          <a:bodyPr/>
          <a:lstStyle/>
          <a:p>
            <a:r>
              <a:rPr lang="en-US" dirty="0"/>
              <a:t>Assistive Technology</a:t>
            </a:r>
            <a:br>
              <a:rPr lang="en-US" dirty="0"/>
            </a:br>
            <a:r>
              <a:rPr lang="en-US" dirty="0"/>
              <a:t>and Apps</a:t>
            </a:r>
          </a:p>
        </p:txBody>
      </p:sp>
      <p:sp>
        <p:nvSpPr>
          <p:cNvPr id="3" name="Text Placeholder 2">
            <a:extLst>
              <a:ext uri="{FF2B5EF4-FFF2-40B4-BE49-F238E27FC236}">
                <a16:creationId xmlns:a16="http://schemas.microsoft.com/office/drawing/2014/main" id="{05CC5624-1601-411D-AD5A-C5C1ADA79B6F}"/>
              </a:ext>
            </a:extLst>
          </p:cNvPr>
          <p:cNvSpPr>
            <a:spLocks noGrp="1"/>
          </p:cNvSpPr>
          <p:nvPr>
            <p:ph type="body" idx="1"/>
          </p:nvPr>
        </p:nvSpPr>
        <p:spPr/>
        <p:txBody>
          <a:bodyPr/>
          <a:lstStyle/>
          <a:p>
            <a:r>
              <a:rPr lang="en-US" dirty="0"/>
              <a:t>Because technology isn’t as terrible as</a:t>
            </a:r>
          </a:p>
          <a:p>
            <a:r>
              <a:rPr lang="en-US" dirty="0"/>
              <a:t>People think it is.</a:t>
            </a:r>
          </a:p>
        </p:txBody>
      </p:sp>
    </p:spTree>
    <p:extLst>
      <p:ext uri="{BB962C8B-B14F-4D97-AF65-F5344CB8AC3E}">
        <p14:creationId xmlns:p14="http://schemas.microsoft.com/office/powerpoint/2010/main" val="2783490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D877858-43DB-478C-BC84-9DACF1A10C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09CDD-C642-43FC-A9AE-9E590B4856BF}"/>
              </a:ext>
            </a:extLst>
          </p:cNvPr>
          <p:cNvSpPr>
            <a:spLocks noGrp="1"/>
          </p:cNvSpPr>
          <p:nvPr>
            <p:ph type="title"/>
          </p:nvPr>
        </p:nvSpPr>
        <p:spPr>
          <a:xfrm>
            <a:off x="7852528" y="568345"/>
            <a:ext cx="3851743" cy="1560716"/>
          </a:xfrm>
        </p:spPr>
        <p:txBody>
          <a:bodyPr vert="horz" lIns="91440" tIns="45720" rIns="91440" bIns="45720" rtlCol="0" anchor="t">
            <a:normAutofit/>
          </a:bodyPr>
          <a:lstStyle/>
          <a:p>
            <a:pPr>
              <a:lnSpc>
                <a:spcPct val="99000"/>
              </a:lnSpc>
            </a:pPr>
            <a:r>
              <a:rPr lang="en-US" dirty="0"/>
              <a:t>Phone Calendars and Organizers</a:t>
            </a:r>
            <a:endParaRPr lang="en-US"/>
          </a:p>
        </p:txBody>
      </p:sp>
      <p:pic>
        <p:nvPicPr>
          <p:cNvPr id="6" name="Content Placeholder 5" descr="A screenshot of a cell phone&#10;&#10;Description generated with very high confidence">
            <a:extLst>
              <a:ext uri="{FF2B5EF4-FFF2-40B4-BE49-F238E27FC236}">
                <a16:creationId xmlns:a16="http://schemas.microsoft.com/office/drawing/2014/main" id="{1CE8AB08-98FA-40EB-B75E-E1E063127F83}"/>
              </a:ext>
            </a:extLst>
          </p:cNvPr>
          <p:cNvPicPr>
            <a:picLocks noGrp="1" noChangeAspect="1"/>
          </p:cNvPicPr>
          <p:nvPr>
            <p:ph idx="1"/>
          </p:nvPr>
        </p:nvPicPr>
        <p:blipFill rotWithShape="1">
          <a:blip r:embed="rId2"/>
          <a:srcRect t="3488"/>
          <a:stretch/>
        </p:blipFill>
        <p:spPr>
          <a:xfrm>
            <a:off x="974178" y="640081"/>
            <a:ext cx="6217658" cy="5340702"/>
          </a:xfrm>
          <a:prstGeom prst="rect">
            <a:avLst/>
          </a:prstGeom>
        </p:spPr>
      </p:pic>
      <p:cxnSp>
        <p:nvCxnSpPr>
          <p:cNvPr id="19" name="Straight Connector 18">
            <a:extLst>
              <a:ext uri="{FF2B5EF4-FFF2-40B4-BE49-F238E27FC236}">
                <a16:creationId xmlns:a16="http://schemas.microsoft.com/office/drawing/2014/main" id="{D4170ABC-ADB2-4391-89AD-49DF2FC599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CC60F433-F4E9-4B09-9053-EFFB1E249788}"/>
              </a:ext>
            </a:extLst>
          </p:cNvPr>
          <p:cNvSpPr>
            <a:spLocks noGrp="1"/>
          </p:cNvSpPr>
          <p:nvPr>
            <p:ph type="body" sz="half" idx="2"/>
          </p:nvPr>
        </p:nvSpPr>
        <p:spPr>
          <a:xfrm>
            <a:off x="7852528" y="2438399"/>
            <a:ext cx="3851743"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Phones often have apps that can be very helpful in keeping track of appointments, classes, meetings, or even personal chores. </a:t>
            </a:r>
          </a:p>
          <a:p>
            <a:pPr indent="-320040">
              <a:spcBef>
                <a:spcPts val="930"/>
              </a:spcBef>
              <a:buFont typeface="Corbel" panose="020B0503020204020204" pitchFamily="34" charset="0"/>
              <a:buChar char="–"/>
            </a:pPr>
            <a:r>
              <a:rPr lang="en-US" dirty="0"/>
              <a:t>Some apps may even remind you to do a task, and can keep reminding you until you do the thing.</a:t>
            </a:r>
          </a:p>
          <a:p>
            <a:pPr indent="-320040">
              <a:spcBef>
                <a:spcPts val="930"/>
              </a:spcBef>
              <a:buFont typeface="Corbel" panose="020B0503020204020204" pitchFamily="34" charset="0"/>
              <a:buChar char="–"/>
            </a:pPr>
            <a:r>
              <a:rPr lang="en-US" dirty="0"/>
              <a:t>These usually work with </a:t>
            </a:r>
            <a:r>
              <a:rPr lang="en-US" dirty="0" err="1"/>
              <a:t>VoiceOver</a:t>
            </a:r>
            <a:r>
              <a:rPr lang="en-US" dirty="0"/>
              <a:t> and other accessibility features, but not always.</a:t>
            </a:r>
          </a:p>
        </p:txBody>
      </p:sp>
      <p:sp>
        <p:nvSpPr>
          <p:cNvPr id="7" name="TextBox 6">
            <a:extLst>
              <a:ext uri="{FF2B5EF4-FFF2-40B4-BE49-F238E27FC236}">
                <a16:creationId xmlns:a16="http://schemas.microsoft.com/office/drawing/2014/main" id="{148ADEBD-9189-455F-8DEB-58E47DA7EC21}"/>
              </a:ext>
            </a:extLst>
          </p:cNvPr>
          <p:cNvSpPr txBox="1"/>
          <p:nvPr/>
        </p:nvSpPr>
        <p:spPr>
          <a:xfrm>
            <a:off x="845616" y="6214188"/>
            <a:ext cx="6217658" cy="369332"/>
          </a:xfrm>
          <a:prstGeom prst="rect">
            <a:avLst/>
          </a:prstGeom>
          <a:noFill/>
        </p:spPr>
        <p:txBody>
          <a:bodyPr wrap="square" rtlCol="0">
            <a:spAutoFit/>
          </a:bodyPr>
          <a:lstStyle/>
          <a:p>
            <a:pPr algn="ctr"/>
            <a:r>
              <a:rPr lang="en-US" dirty="0"/>
              <a:t>Left is an app called </a:t>
            </a:r>
            <a:r>
              <a:rPr lang="en-US" dirty="0" err="1"/>
              <a:t>iStudiez</a:t>
            </a:r>
            <a:r>
              <a:rPr lang="en-US" dirty="0"/>
              <a:t>, and the other is a phone calendar.</a:t>
            </a:r>
          </a:p>
        </p:txBody>
      </p:sp>
    </p:spTree>
    <p:extLst>
      <p:ext uri="{BB962C8B-B14F-4D97-AF65-F5344CB8AC3E}">
        <p14:creationId xmlns:p14="http://schemas.microsoft.com/office/powerpoint/2010/main" val="1417917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8B913-A2A1-4C90-A9D3-C7F898080B2E}"/>
              </a:ext>
            </a:extLst>
          </p:cNvPr>
          <p:cNvSpPr>
            <a:spLocks noGrp="1"/>
          </p:cNvSpPr>
          <p:nvPr>
            <p:ph type="title"/>
          </p:nvPr>
        </p:nvSpPr>
        <p:spPr/>
        <p:txBody>
          <a:bodyPr anchor="ctr">
            <a:normAutofit/>
          </a:bodyPr>
          <a:lstStyle/>
          <a:p>
            <a:pPr algn="r"/>
            <a:r>
              <a:rPr lang="en-US" sz="2800" dirty="0">
                <a:solidFill>
                  <a:schemeClr val="tx2"/>
                </a:solidFill>
              </a:rPr>
              <a:t>A Brief Introduction</a:t>
            </a:r>
          </a:p>
        </p:txBody>
      </p:sp>
      <p:sp>
        <p:nvSpPr>
          <p:cNvPr id="3" name="Content Placeholder 2">
            <a:extLst>
              <a:ext uri="{FF2B5EF4-FFF2-40B4-BE49-F238E27FC236}">
                <a16:creationId xmlns:a16="http://schemas.microsoft.com/office/drawing/2014/main" id="{C80452B2-324E-466B-B568-8F3DD8F2491C}"/>
              </a:ext>
            </a:extLst>
          </p:cNvPr>
          <p:cNvSpPr>
            <a:spLocks noGrp="1"/>
          </p:cNvSpPr>
          <p:nvPr>
            <p:ph idx="1"/>
          </p:nvPr>
        </p:nvSpPr>
        <p:spPr/>
        <p:txBody>
          <a:bodyPr anchor="ctr">
            <a:normAutofit/>
          </a:bodyPr>
          <a:lstStyle/>
          <a:p>
            <a:pPr>
              <a:lnSpc>
                <a:spcPct val="101000"/>
              </a:lnSpc>
            </a:pPr>
            <a:r>
              <a:rPr lang="en-US" sz="1700" dirty="0">
                <a:solidFill>
                  <a:schemeClr val="tx2"/>
                </a:solidFill>
              </a:rPr>
              <a:t>Undergraduate student at East Tennessee State University</a:t>
            </a:r>
          </a:p>
          <a:p>
            <a:pPr lvl="1">
              <a:lnSpc>
                <a:spcPct val="101000"/>
              </a:lnSpc>
            </a:pPr>
            <a:r>
              <a:rPr lang="en-US" sz="1700" dirty="0">
                <a:solidFill>
                  <a:schemeClr val="tx2"/>
                </a:solidFill>
              </a:rPr>
              <a:t>Sociology major, Special Education minor</a:t>
            </a:r>
          </a:p>
          <a:p>
            <a:pPr lvl="1">
              <a:lnSpc>
                <a:spcPct val="101000"/>
              </a:lnSpc>
            </a:pPr>
            <a:r>
              <a:rPr lang="en-US" sz="1700" dirty="0">
                <a:solidFill>
                  <a:schemeClr val="tx2"/>
                </a:solidFill>
              </a:rPr>
              <a:t>Founder and current President of Neurodiversity Club</a:t>
            </a:r>
          </a:p>
          <a:p>
            <a:pPr lvl="1">
              <a:lnSpc>
                <a:spcPct val="101000"/>
              </a:lnSpc>
            </a:pPr>
            <a:r>
              <a:rPr lang="en-US" sz="1700" dirty="0">
                <a:solidFill>
                  <a:schemeClr val="tx2"/>
                </a:solidFill>
              </a:rPr>
              <a:t>Involved in disability advocacy on campus</a:t>
            </a:r>
            <a:br>
              <a:rPr lang="en-US" sz="1700" dirty="0">
                <a:solidFill>
                  <a:schemeClr val="tx2"/>
                </a:solidFill>
              </a:rPr>
            </a:br>
            <a:endParaRPr lang="en-US" sz="1700" dirty="0">
              <a:solidFill>
                <a:schemeClr val="tx2"/>
              </a:solidFill>
            </a:endParaRPr>
          </a:p>
          <a:p>
            <a:pPr>
              <a:lnSpc>
                <a:spcPct val="101000"/>
              </a:lnSpc>
            </a:pPr>
            <a:r>
              <a:rPr lang="en-US" sz="1700" dirty="0">
                <a:solidFill>
                  <a:schemeClr val="tx2"/>
                </a:solidFill>
              </a:rPr>
              <a:t>Former Teen and Adult Social Scene Coordinator for the Autism Society of East TN</a:t>
            </a:r>
          </a:p>
          <a:p>
            <a:pPr lvl="1">
              <a:lnSpc>
                <a:spcPct val="101000"/>
              </a:lnSpc>
            </a:pPr>
            <a:r>
              <a:rPr lang="en-US" sz="1700" dirty="0">
                <a:solidFill>
                  <a:schemeClr val="tx2"/>
                </a:solidFill>
              </a:rPr>
              <a:t>Facilitated programs for the Johnson City community center</a:t>
            </a:r>
          </a:p>
          <a:p>
            <a:pPr lvl="1">
              <a:lnSpc>
                <a:spcPct val="101000"/>
              </a:lnSpc>
            </a:pPr>
            <a:r>
              <a:rPr lang="en-US" sz="1700" dirty="0">
                <a:solidFill>
                  <a:schemeClr val="tx2"/>
                </a:solidFill>
              </a:rPr>
              <a:t>Counseled families on various topics (IEPs, self-determination, </a:t>
            </a:r>
            <a:r>
              <a:rPr lang="en-US" sz="1700" dirty="0" err="1">
                <a:solidFill>
                  <a:schemeClr val="tx2"/>
                </a:solidFill>
              </a:rPr>
              <a:t>etc</a:t>
            </a:r>
            <a:r>
              <a:rPr lang="en-US" sz="1700" dirty="0">
                <a:solidFill>
                  <a:schemeClr val="tx2"/>
                </a:solidFill>
              </a:rPr>
              <a:t>)</a:t>
            </a:r>
          </a:p>
          <a:p>
            <a:pPr>
              <a:lnSpc>
                <a:spcPct val="101000"/>
              </a:lnSpc>
            </a:pPr>
            <a:endParaRPr lang="en-US" sz="1700" dirty="0">
              <a:solidFill>
                <a:schemeClr val="tx2"/>
              </a:solidFill>
            </a:endParaRPr>
          </a:p>
          <a:p>
            <a:pPr>
              <a:lnSpc>
                <a:spcPct val="101000"/>
              </a:lnSpc>
            </a:pPr>
            <a:r>
              <a:rPr lang="en-US" sz="1700" dirty="0">
                <a:solidFill>
                  <a:schemeClr val="tx2"/>
                </a:solidFill>
              </a:rPr>
              <a:t>An autistic adult – not a professional.</a:t>
            </a:r>
          </a:p>
        </p:txBody>
      </p:sp>
    </p:spTree>
    <p:extLst>
      <p:ext uri="{BB962C8B-B14F-4D97-AF65-F5344CB8AC3E}">
        <p14:creationId xmlns:p14="http://schemas.microsoft.com/office/powerpoint/2010/main" val="409664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D877858-43DB-478C-BC84-9DACF1A10C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FCF78-A47F-487E-9A25-B9E6D62946AA}"/>
              </a:ext>
            </a:extLst>
          </p:cNvPr>
          <p:cNvSpPr>
            <a:spLocks noGrp="1"/>
          </p:cNvSpPr>
          <p:nvPr>
            <p:ph type="title"/>
          </p:nvPr>
        </p:nvSpPr>
        <p:spPr>
          <a:xfrm>
            <a:off x="7852528" y="568345"/>
            <a:ext cx="3851743" cy="1560716"/>
          </a:xfrm>
        </p:spPr>
        <p:txBody>
          <a:bodyPr vert="horz" lIns="91440" tIns="45720" rIns="91440" bIns="45720" rtlCol="0" anchor="t">
            <a:normAutofit/>
          </a:bodyPr>
          <a:lstStyle/>
          <a:p>
            <a:pPr>
              <a:lnSpc>
                <a:spcPct val="99000"/>
              </a:lnSpc>
            </a:pPr>
            <a:r>
              <a:rPr lang="en-US" sz="4400"/>
              <a:t>Habit Trackers</a:t>
            </a:r>
          </a:p>
        </p:txBody>
      </p:sp>
      <p:pic>
        <p:nvPicPr>
          <p:cNvPr id="6" name="Content Placeholder 5" descr="A screenshot of a cell phone&#10;&#10;Description generated with very high confidence">
            <a:extLst>
              <a:ext uri="{FF2B5EF4-FFF2-40B4-BE49-F238E27FC236}">
                <a16:creationId xmlns:a16="http://schemas.microsoft.com/office/drawing/2014/main" id="{A4DBDE36-7119-4756-B448-DA37253C1BB6}"/>
              </a:ext>
            </a:extLst>
          </p:cNvPr>
          <p:cNvPicPr>
            <a:picLocks noGrp="1" noChangeAspect="1"/>
          </p:cNvPicPr>
          <p:nvPr>
            <p:ph idx="1"/>
          </p:nvPr>
        </p:nvPicPr>
        <p:blipFill>
          <a:blip r:embed="rId2"/>
          <a:stretch>
            <a:fillRect/>
          </a:stretch>
        </p:blipFill>
        <p:spPr>
          <a:xfrm>
            <a:off x="2520852" y="640081"/>
            <a:ext cx="3124310" cy="5340702"/>
          </a:xfrm>
          <a:prstGeom prst="rect">
            <a:avLst/>
          </a:prstGeom>
        </p:spPr>
      </p:pic>
      <p:cxnSp>
        <p:nvCxnSpPr>
          <p:cNvPr id="19" name="Straight Connector 18">
            <a:extLst>
              <a:ext uri="{FF2B5EF4-FFF2-40B4-BE49-F238E27FC236}">
                <a16:creationId xmlns:a16="http://schemas.microsoft.com/office/drawing/2014/main" id="{D4170ABC-ADB2-4391-89AD-49DF2FC599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159AD7E-6C41-465A-B9BC-0C168F7EFF15}"/>
              </a:ext>
            </a:extLst>
          </p:cNvPr>
          <p:cNvSpPr>
            <a:spLocks noGrp="1"/>
          </p:cNvSpPr>
          <p:nvPr>
            <p:ph type="body" sz="half" idx="2"/>
          </p:nvPr>
        </p:nvSpPr>
        <p:spPr>
          <a:xfrm>
            <a:off x="7852528" y="2438399"/>
            <a:ext cx="3851743"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Habit trackers are used to see how often you do things, and making sure that you stick to an important routine. </a:t>
            </a:r>
          </a:p>
          <a:p>
            <a:pPr indent="-320040">
              <a:spcBef>
                <a:spcPts val="930"/>
              </a:spcBef>
              <a:buFont typeface="Corbel" panose="020B0503020204020204" pitchFamily="34" charset="0"/>
              <a:buChar char="–"/>
            </a:pPr>
            <a:r>
              <a:rPr lang="en-US" dirty="0"/>
              <a:t>There are apps that function as role-playing games (RPGs) that are specifically aimed at people who need help with organization, planning, and remembering things.</a:t>
            </a:r>
          </a:p>
          <a:p>
            <a:pPr indent="-320040">
              <a:spcBef>
                <a:spcPts val="930"/>
              </a:spcBef>
              <a:buFont typeface="Corbel" panose="020B0503020204020204" pitchFamily="34" charset="0"/>
              <a:buChar char="–"/>
            </a:pPr>
            <a:r>
              <a:rPr lang="en-US" dirty="0"/>
              <a:t>Some people prefer to write them out and make their own.</a:t>
            </a:r>
          </a:p>
        </p:txBody>
      </p:sp>
      <p:sp>
        <p:nvSpPr>
          <p:cNvPr id="7" name="TextBox 6">
            <a:extLst>
              <a:ext uri="{FF2B5EF4-FFF2-40B4-BE49-F238E27FC236}">
                <a16:creationId xmlns:a16="http://schemas.microsoft.com/office/drawing/2014/main" id="{424E0424-CF12-403C-96D4-E8C6CF0260FE}"/>
              </a:ext>
            </a:extLst>
          </p:cNvPr>
          <p:cNvSpPr txBox="1"/>
          <p:nvPr/>
        </p:nvSpPr>
        <p:spPr>
          <a:xfrm>
            <a:off x="1943100" y="6100354"/>
            <a:ext cx="3981450" cy="369332"/>
          </a:xfrm>
          <a:prstGeom prst="rect">
            <a:avLst/>
          </a:prstGeom>
          <a:noFill/>
        </p:spPr>
        <p:txBody>
          <a:bodyPr wrap="square" rtlCol="0">
            <a:spAutoFit/>
          </a:bodyPr>
          <a:lstStyle/>
          <a:p>
            <a:pPr algn="ctr"/>
            <a:r>
              <a:rPr lang="en-US" dirty="0"/>
              <a:t>This app is called </a:t>
            </a:r>
            <a:r>
              <a:rPr lang="en-US" dirty="0" err="1"/>
              <a:t>Habitica</a:t>
            </a:r>
            <a:r>
              <a:rPr lang="en-US" dirty="0"/>
              <a:t>.</a:t>
            </a:r>
          </a:p>
        </p:txBody>
      </p:sp>
    </p:spTree>
    <p:extLst>
      <p:ext uri="{BB962C8B-B14F-4D97-AF65-F5344CB8AC3E}">
        <p14:creationId xmlns:p14="http://schemas.microsoft.com/office/powerpoint/2010/main" val="488910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40369B00-E29B-4BE1-9B97-31C4628C38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E9BB63-28D6-4D96-8780-525D5F8C0D26}"/>
              </a:ext>
            </a:extLst>
          </p:cNvPr>
          <p:cNvSpPr>
            <a:spLocks noGrp="1"/>
          </p:cNvSpPr>
          <p:nvPr>
            <p:ph type="title"/>
          </p:nvPr>
        </p:nvSpPr>
        <p:spPr>
          <a:xfrm>
            <a:off x="6400800" y="568345"/>
            <a:ext cx="5303471" cy="1560716"/>
          </a:xfrm>
        </p:spPr>
        <p:txBody>
          <a:bodyPr vert="horz" lIns="91440" tIns="45720" rIns="91440" bIns="45720" rtlCol="0" anchor="t">
            <a:normAutofit/>
          </a:bodyPr>
          <a:lstStyle/>
          <a:p>
            <a:pPr>
              <a:lnSpc>
                <a:spcPct val="99000"/>
              </a:lnSpc>
            </a:pPr>
            <a:r>
              <a:rPr lang="en-US" sz="4400" dirty="0"/>
              <a:t>Phone Reminders and Alarms</a:t>
            </a:r>
          </a:p>
        </p:txBody>
      </p:sp>
      <p:pic>
        <p:nvPicPr>
          <p:cNvPr id="6" name="Content Placeholder 5" descr="A screenshot of a cell phone&#10;&#10;Description generated with very high confidence">
            <a:extLst>
              <a:ext uri="{FF2B5EF4-FFF2-40B4-BE49-F238E27FC236}">
                <a16:creationId xmlns:a16="http://schemas.microsoft.com/office/drawing/2014/main" id="{E745F2F9-0F4D-4498-8118-D2ED671699CD}"/>
              </a:ext>
            </a:extLst>
          </p:cNvPr>
          <p:cNvPicPr>
            <a:picLocks noGrp="1" noChangeAspect="1"/>
          </p:cNvPicPr>
          <p:nvPr>
            <p:ph idx="1"/>
          </p:nvPr>
        </p:nvPicPr>
        <p:blipFill>
          <a:blip r:embed="rId2"/>
          <a:stretch>
            <a:fillRect/>
          </a:stretch>
        </p:blipFill>
        <p:spPr>
          <a:xfrm>
            <a:off x="643192" y="868362"/>
            <a:ext cx="5455949" cy="4801234"/>
          </a:xfrm>
          <a:prstGeom prst="rect">
            <a:avLst/>
          </a:prstGeom>
        </p:spPr>
      </p:pic>
      <p:cxnSp>
        <p:nvCxnSpPr>
          <p:cNvPr id="19" name="Straight Connector 18">
            <a:extLst>
              <a:ext uri="{FF2B5EF4-FFF2-40B4-BE49-F238E27FC236}">
                <a16:creationId xmlns:a16="http://schemas.microsoft.com/office/drawing/2014/main" id="{783650ED-89BE-40BA-B6D5-FB00064D42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00800" y="2176009"/>
            <a:ext cx="53034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7BB922D-67F6-4F24-AC99-CFA3B6280901}"/>
              </a:ext>
            </a:extLst>
          </p:cNvPr>
          <p:cNvSpPr>
            <a:spLocks noGrp="1"/>
          </p:cNvSpPr>
          <p:nvPr>
            <p:ph type="body" sz="half" idx="2"/>
          </p:nvPr>
        </p:nvSpPr>
        <p:spPr>
          <a:xfrm>
            <a:off x="6400800" y="2438400"/>
            <a:ext cx="5303471" cy="3651504"/>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Many of you already have a useful tool for executive functioning: your smartphone!</a:t>
            </a:r>
          </a:p>
          <a:p>
            <a:pPr indent="-320040">
              <a:spcBef>
                <a:spcPts val="930"/>
              </a:spcBef>
              <a:buFont typeface="Corbel" panose="020B0503020204020204" pitchFamily="34" charset="0"/>
              <a:buChar char="–"/>
            </a:pPr>
            <a:r>
              <a:rPr lang="en-US" dirty="0"/>
              <a:t>There are several apps to help prompt you to remember and do things.</a:t>
            </a:r>
          </a:p>
          <a:p>
            <a:pPr indent="-320040">
              <a:spcBef>
                <a:spcPts val="930"/>
              </a:spcBef>
              <a:buFont typeface="Corbel" panose="020B0503020204020204" pitchFamily="34" charset="0"/>
              <a:buChar char="–"/>
            </a:pPr>
            <a:r>
              <a:rPr lang="en-US" dirty="0"/>
              <a:t>Alarms are helpful for reminding you to do things such as eat or take meds, while there are several apps that are extremely specific</a:t>
            </a:r>
          </a:p>
          <a:p>
            <a:pPr lvl="1" indent="-320040">
              <a:buFont typeface="Corbel" panose="020B0503020204020204" pitchFamily="34" charset="0"/>
              <a:buChar char="–"/>
            </a:pPr>
            <a:r>
              <a:rPr lang="en-US" dirty="0"/>
              <a:t>This is especially important in remembering to take medications, as these apps can help organize and keep you on track.</a:t>
            </a:r>
          </a:p>
        </p:txBody>
      </p:sp>
      <p:sp>
        <p:nvSpPr>
          <p:cNvPr id="7" name="TextBox 6">
            <a:extLst>
              <a:ext uri="{FF2B5EF4-FFF2-40B4-BE49-F238E27FC236}">
                <a16:creationId xmlns:a16="http://schemas.microsoft.com/office/drawing/2014/main" id="{D21613D8-0B5C-4DA0-BF0C-0F94A429ACD0}"/>
              </a:ext>
            </a:extLst>
          </p:cNvPr>
          <p:cNvSpPr txBox="1"/>
          <p:nvPr/>
        </p:nvSpPr>
        <p:spPr>
          <a:xfrm>
            <a:off x="802433" y="5794310"/>
            <a:ext cx="5110638" cy="646331"/>
          </a:xfrm>
          <a:prstGeom prst="rect">
            <a:avLst/>
          </a:prstGeom>
          <a:noFill/>
        </p:spPr>
        <p:txBody>
          <a:bodyPr wrap="square" rtlCol="0">
            <a:spAutoFit/>
          </a:bodyPr>
          <a:lstStyle/>
          <a:p>
            <a:pPr algn="ctr"/>
            <a:r>
              <a:rPr lang="en-US" dirty="0"/>
              <a:t>iPhone alarms on the left, medication reminder app on the right.</a:t>
            </a:r>
          </a:p>
        </p:txBody>
      </p:sp>
    </p:spTree>
    <p:extLst>
      <p:ext uri="{BB962C8B-B14F-4D97-AF65-F5344CB8AC3E}">
        <p14:creationId xmlns:p14="http://schemas.microsoft.com/office/powerpoint/2010/main" val="608471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888F7-EB6B-41F5-8CF9-379E7E78A17F}"/>
              </a:ext>
            </a:extLst>
          </p:cNvPr>
          <p:cNvSpPr>
            <a:spLocks noGrp="1"/>
          </p:cNvSpPr>
          <p:nvPr>
            <p:ph type="title"/>
          </p:nvPr>
        </p:nvSpPr>
        <p:spPr>
          <a:xfrm>
            <a:off x="3162301" y="1830579"/>
            <a:ext cx="5859724" cy="1841715"/>
          </a:xfrm>
        </p:spPr>
        <p:txBody>
          <a:bodyPr/>
          <a:lstStyle/>
          <a:p>
            <a:r>
              <a:rPr lang="en-US" dirty="0"/>
              <a:t>Pen and Paper</a:t>
            </a:r>
            <a:br>
              <a:rPr lang="en-US" dirty="0"/>
            </a:br>
            <a:r>
              <a:rPr lang="en-US" dirty="0"/>
              <a:t>Methods</a:t>
            </a:r>
          </a:p>
        </p:txBody>
      </p:sp>
      <p:sp>
        <p:nvSpPr>
          <p:cNvPr id="3" name="Text Placeholder 2">
            <a:extLst>
              <a:ext uri="{FF2B5EF4-FFF2-40B4-BE49-F238E27FC236}">
                <a16:creationId xmlns:a16="http://schemas.microsoft.com/office/drawing/2014/main" id="{00FDB30A-6C13-4875-81BC-00FB3EC9C560}"/>
              </a:ext>
            </a:extLst>
          </p:cNvPr>
          <p:cNvSpPr>
            <a:spLocks noGrp="1"/>
          </p:cNvSpPr>
          <p:nvPr>
            <p:ph type="body" idx="1"/>
          </p:nvPr>
        </p:nvSpPr>
        <p:spPr>
          <a:xfrm>
            <a:off x="3814584" y="4176131"/>
            <a:ext cx="4566474" cy="1038807"/>
          </a:xfrm>
        </p:spPr>
        <p:txBody>
          <a:bodyPr/>
          <a:lstStyle/>
          <a:p>
            <a:r>
              <a:rPr lang="en-US"/>
              <a:t>Because sometimes writing stuff out</a:t>
            </a:r>
          </a:p>
          <a:p>
            <a:r>
              <a:rPr lang="en-US"/>
              <a:t>is a good thing.</a:t>
            </a:r>
            <a:endParaRPr lang="en-US" dirty="0"/>
          </a:p>
        </p:txBody>
      </p:sp>
    </p:spTree>
    <p:extLst>
      <p:ext uri="{BB962C8B-B14F-4D97-AF65-F5344CB8AC3E}">
        <p14:creationId xmlns:p14="http://schemas.microsoft.com/office/powerpoint/2010/main" val="17126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22"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23" name="Rectangle 16">
            <a:extLst>
              <a:ext uri="{FF2B5EF4-FFF2-40B4-BE49-F238E27FC236}">
                <a16:creationId xmlns:a16="http://schemas.microsoft.com/office/drawing/2014/main" id="{04BCA584-2A86-47E4-9394-979A2F3747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43F52D-C964-448E-A82C-0D4835DAD1A8}"/>
              </a:ext>
            </a:extLst>
          </p:cNvPr>
          <p:cNvSpPr>
            <a:spLocks noGrp="1"/>
          </p:cNvSpPr>
          <p:nvPr>
            <p:ph type="title"/>
          </p:nvPr>
        </p:nvSpPr>
        <p:spPr>
          <a:xfrm>
            <a:off x="4949072" y="568345"/>
            <a:ext cx="6755199" cy="1560716"/>
          </a:xfrm>
        </p:spPr>
        <p:txBody>
          <a:bodyPr vert="horz" lIns="91440" tIns="45720" rIns="91440" bIns="45720" rtlCol="0" anchor="t">
            <a:normAutofit/>
          </a:bodyPr>
          <a:lstStyle/>
          <a:p>
            <a:pPr>
              <a:lnSpc>
                <a:spcPct val="99000"/>
              </a:lnSpc>
            </a:pPr>
            <a:r>
              <a:rPr lang="en-US" sz="4400" dirty="0"/>
              <a:t/>
            </a:r>
            <a:br>
              <a:rPr lang="en-US" sz="4400" dirty="0"/>
            </a:br>
            <a:r>
              <a:rPr lang="en-US" sz="4400" dirty="0"/>
              <a:t>Agendas and Planners</a:t>
            </a:r>
          </a:p>
        </p:txBody>
      </p:sp>
      <p:pic>
        <p:nvPicPr>
          <p:cNvPr id="6" name="Content Placeholder 5" descr="A close up of text on a white background&#10;&#10;Description generated with high confidence">
            <a:extLst>
              <a:ext uri="{FF2B5EF4-FFF2-40B4-BE49-F238E27FC236}">
                <a16:creationId xmlns:a16="http://schemas.microsoft.com/office/drawing/2014/main" id="{50B67C29-9FF8-4978-89FF-4D94FB130739}"/>
              </a:ext>
            </a:extLst>
          </p:cNvPr>
          <p:cNvPicPr>
            <a:picLocks noGrp="1" noChangeAspect="1"/>
          </p:cNvPicPr>
          <p:nvPr>
            <p:ph idx="1"/>
          </p:nvPr>
        </p:nvPicPr>
        <p:blipFill>
          <a:blip r:embed="rId2"/>
          <a:stretch>
            <a:fillRect/>
          </a:stretch>
        </p:blipFill>
        <p:spPr>
          <a:xfrm>
            <a:off x="633999" y="642889"/>
            <a:ext cx="4001315" cy="5335086"/>
          </a:xfrm>
          <a:prstGeom prst="rect">
            <a:avLst/>
          </a:prstGeom>
        </p:spPr>
      </p:pic>
      <p:cxnSp>
        <p:nvCxnSpPr>
          <p:cNvPr id="24" name="Straight Connector 18">
            <a:extLst>
              <a:ext uri="{FF2B5EF4-FFF2-40B4-BE49-F238E27FC236}">
                <a16:creationId xmlns:a16="http://schemas.microsoft.com/office/drawing/2014/main" id="{9E3CFB81-8BB1-4358-A40D-323415E65B5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9072" y="2176009"/>
            <a:ext cx="6755199"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708432A-82FD-491C-B6FB-25891E5DCAFB}"/>
              </a:ext>
            </a:extLst>
          </p:cNvPr>
          <p:cNvSpPr>
            <a:spLocks noGrp="1"/>
          </p:cNvSpPr>
          <p:nvPr>
            <p:ph type="body" sz="half" idx="2"/>
          </p:nvPr>
        </p:nvSpPr>
        <p:spPr>
          <a:xfrm>
            <a:off x="4949072" y="2438399"/>
            <a:ext cx="6755199"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For those who prefer pen and paper (or your brain does better when you write things down, an agenda or planner might be what you need.</a:t>
            </a:r>
          </a:p>
          <a:p>
            <a:pPr indent="-320040">
              <a:spcBef>
                <a:spcPts val="930"/>
              </a:spcBef>
              <a:buFont typeface="Corbel" panose="020B0503020204020204" pitchFamily="34" charset="0"/>
              <a:buChar char="–"/>
            </a:pPr>
            <a:r>
              <a:rPr lang="en-US" dirty="0"/>
              <a:t>You can do a lot of things with a planner</a:t>
            </a:r>
          </a:p>
          <a:p>
            <a:pPr lvl="1" indent="-320040">
              <a:buFont typeface="Corbel" panose="020B0503020204020204" pitchFamily="34" charset="0"/>
              <a:buChar char="–"/>
            </a:pPr>
            <a:r>
              <a:rPr lang="en-US" dirty="0"/>
              <a:t>Write reminders to do things.</a:t>
            </a:r>
          </a:p>
          <a:p>
            <a:pPr lvl="1" indent="-320040">
              <a:buFont typeface="Corbel" panose="020B0503020204020204" pitchFamily="34" charset="0"/>
              <a:buChar char="–"/>
            </a:pPr>
            <a:r>
              <a:rPr lang="en-US" dirty="0"/>
              <a:t>Keep track of appointments, meetings, and classes.</a:t>
            </a:r>
          </a:p>
          <a:p>
            <a:pPr lvl="1" indent="-320040">
              <a:buFont typeface="Corbel" panose="020B0503020204020204" pitchFamily="34" charset="0"/>
              <a:buChar char="–"/>
            </a:pPr>
            <a:r>
              <a:rPr lang="en-US" dirty="0"/>
              <a:t>Create your own habit tracker</a:t>
            </a:r>
          </a:p>
          <a:p>
            <a:pPr lvl="1" indent="-320040">
              <a:buFont typeface="Corbel" panose="020B0503020204020204" pitchFamily="34" charset="0"/>
              <a:buChar char="–"/>
            </a:pPr>
            <a:r>
              <a:rPr lang="en-US" dirty="0"/>
              <a:t>Write down quotes</a:t>
            </a:r>
          </a:p>
          <a:p>
            <a:pPr lvl="1" indent="-320040">
              <a:buFont typeface="Corbel" panose="020B0503020204020204" pitchFamily="34" charset="0"/>
              <a:buChar char="–"/>
            </a:pPr>
            <a:r>
              <a:rPr lang="en-US" dirty="0"/>
              <a:t>Take notes!</a:t>
            </a:r>
          </a:p>
          <a:p>
            <a:pPr indent="-320040">
              <a:buFont typeface="Corbel" panose="020B0503020204020204" pitchFamily="34" charset="0"/>
              <a:buChar char="–"/>
            </a:pPr>
            <a:r>
              <a:rPr lang="en-US" dirty="0"/>
              <a:t>Even typical wall or desk calendars can be beneficial.</a:t>
            </a:r>
          </a:p>
        </p:txBody>
      </p:sp>
      <p:sp>
        <p:nvSpPr>
          <p:cNvPr id="7" name="TextBox 6">
            <a:extLst>
              <a:ext uri="{FF2B5EF4-FFF2-40B4-BE49-F238E27FC236}">
                <a16:creationId xmlns:a16="http://schemas.microsoft.com/office/drawing/2014/main" id="{1312182A-DBFE-41EE-B98B-B8FB62B14320}"/>
              </a:ext>
            </a:extLst>
          </p:cNvPr>
          <p:cNvSpPr txBox="1"/>
          <p:nvPr/>
        </p:nvSpPr>
        <p:spPr>
          <a:xfrm>
            <a:off x="-1" y="6100354"/>
            <a:ext cx="5355771" cy="369332"/>
          </a:xfrm>
          <a:prstGeom prst="rect">
            <a:avLst/>
          </a:prstGeom>
          <a:noFill/>
        </p:spPr>
        <p:txBody>
          <a:bodyPr wrap="square" rtlCol="0">
            <a:spAutoFit/>
          </a:bodyPr>
          <a:lstStyle/>
          <a:p>
            <a:pPr algn="ctr"/>
            <a:r>
              <a:rPr lang="en-US" dirty="0"/>
              <a:t>This particular planner is called a Passion Planner.</a:t>
            </a:r>
          </a:p>
        </p:txBody>
      </p:sp>
    </p:spTree>
    <p:extLst>
      <p:ext uri="{BB962C8B-B14F-4D97-AF65-F5344CB8AC3E}">
        <p14:creationId xmlns:p14="http://schemas.microsoft.com/office/powerpoint/2010/main" val="884601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7FD9B28-D4CE-4960-9CA8-20C433BC287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0714" y="362425"/>
            <a:ext cx="3495979" cy="6204388"/>
            <a:chOff x="400714" y="362425"/>
            <a:chExt cx="3495979" cy="6204388"/>
          </a:xfrm>
        </p:grpSpPr>
        <p:sp>
          <p:nvSpPr>
            <p:cNvPr id="12" name="Freeform 5">
              <a:extLst>
                <a:ext uri="{FF2B5EF4-FFF2-40B4-BE49-F238E27FC236}">
                  <a16:creationId xmlns:a16="http://schemas.microsoft.com/office/drawing/2014/main" id="{4C755812-A347-4BC6-99B0-4F9005146C8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13" name="Freeform 15">
              <a:extLst>
                <a:ext uri="{FF2B5EF4-FFF2-40B4-BE49-F238E27FC236}">
                  <a16:creationId xmlns:a16="http://schemas.microsoft.com/office/drawing/2014/main" id="{C01C931E-CA16-482B-862A-5CC7FD0E933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cxnSp>
        <p:nvCxnSpPr>
          <p:cNvPr id="15" name="Straight Connector 14">
            <a:extLst>
              <a:ext uri="{FF2B5EF4-FFF2-40B4-BE49-F238E27FC236}">
                <a16:creationId xmlns:a16="http://schemas.microsoft.com/office/drawing/2014/main" id="{D7B5CF36-88AE-4085-B580-4618B48281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D877858-43DB-478C-BC84-9DACF1A10C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E8844C-768C-48A3-A6B4-8CAE0C2F0ADD}"/>
              </a:ext>
            </a:extLst>
          </p:cNvPr>
          <p:cNvSpPr>
            <a:spLocks noGrp="1"/>
          </p:cNvSpPr>
          <p:nvPr>
            <p:ph type="title"/>
          </p:nvPr>
        </p:nvSpPr>
        <p:spPr>
          <a:xfrm>
            <a:off x="7852528" y="568345"/>
            <a:ext cx="3851743" cy="1560716"/>
          </a:xfrm>
        </p:spPr>
        <p:txBody>
          <a:bodyPr vert="horz" lIns="91440" tIns="45720" rIns="91440" bIns="45720" rtlCol="0" anchor="t">
            <a:normAutofit/>
          </a:bodyPr>
          <a:lstStyle/>
          <a:p>
            <a:pPr>
              <a:lnSpc>
                <a:spcPct val="99000"/>
              </a:lnSpc>
            </a:pPr>
            <a:r>
              <a:rPr lang="en-US" sz="4400"/>
              <a:t>Worksheets and Lists</a:t>
            </a:r>
          </a:p>
        </p:txBody>
      </p:sp>
      <p:pic>
        <p:nvPicPr>
          <p:cNvPr id="6" name="Content Placeholder 5" descr="A close up of a receipt&#10;&#10;Description generated with high confidence">
            <a:extLst>
              <a:ext uri="{FF2B5EF4-FFF2-40B4-BE49-F238E27FC236}">
                <a16:creationId xmlns:a16="http://schemas.microsoft.com/office/drawing/2014/main" id="{741274B4-9996-44E3-ABE7-E9CD5A8B17D3}"/>
              </a:ext>
            </a:extLst>
          </p:cNvPr>
          <p:cNvPicPr>
            <a:picLocks noGrp="1" noChangeAspect="1"/>
          </p:cNvPicPr>
          <p:nvPr>
            <p:ph idx="1"/>
          </p:nvPr>
        </p:nvPicPr>
        <p:blipFill>
          <a:blip r:embed="rId2"/>
          <a:stretch>
            <a:fillRect/>
          </a:stretch>
        </p:blipFill>
        <p:spPr>
          <a:xfrm>
            <a:off x="2080244" y="640081"/>
            <a:ext cx="4005526" cy="5340702"/>
          </a:xfrm>
          <a:prstGeom prst="rect">
            <a:avLst/>
          </a:prstGeom>
        </p:spPr>
      </p:pic>
      <p:cxnSp>
        <p:nvCxnSpPr>
          <p:cNvPr id="19" name="Straight Connector 18">
            <a:extLst>
              <a:ext uri="{FF2B5EF4-FFF2-40B4-BE49-F238E27FC236}">
                <a16:creationId xmlns:a16="http://schemas.microsoft.com/office/drawing/2014/main" id="{D4170ABC-ADB2-4391-89AD-49DF2FC5994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9F8AB2BA-9A27-4335-B59B-364BB1F79F61}"/>
              </a:ext>
            </a:extLst>
          </p:cNvPr>
          <p:cNvSpPr>
            <a:spLocks noGrp="1"/>
          </p:cNvSpPr>
          <p:nvPr>
            <p:ph type="body" sz="half" idx="2"/>
          </p:nvPr>
        </p:nvSpPr>
        <p:spPr>
          <a:xfrm>
            <a:off x="7852528" y="2438399"/>
            <a:ext cx="3851743" cy="3661955"/>
          </a:xfrm>
        </p:spPr>
        <p:txBody>
          <a:bodyPr vert="horz" lIns="91440" tIns="45720" rIns="91440" bIns="45720" rtlCol="0">
            <a:normAutofit/>
          </a:bodyPr>
          <a:lstStyle/>
          <a:p>
            <a:pPr indent="-320040">
              <a:spcBef>
                <a:spcPts val="930"/>
              </a:spcBef>
              <a:buFont typeface="Corbel" panose="020B0503020204020204" pitchFamily="34" charset="0"/>
              <a:buChar char="–"/>
            </a:pPr>
            <a:r>
              <a:rPr lang="en-US" dirty="0"/>
              <a:t>You can usually find templates and worksheets online</a:t>
            </a:r>
          </a:p>
          <a:p>
            <a:pPr indent="-320040">
              <a:spcBef>
                <a:spcPts val="930"/>
              </a:spcBef>
              <a:buFont typeface="Corbel" panose="020B0503020204020204" pitchFamily="34" charset="0"/>
              <a:buChar char="–"/>
            </a:pPr>
            <a:r>
              <a:rPr lang="en-US" dirty="0"/>
              <a:t>Sometimes speech therapists will give them out as well, if they think it might help.</a:t>
            </a:r>
          </a:p>
          <a:p>
            <a:pPr indent="-320040">
              <a:spcBef>
                <a:spcPts val="930"/>
              </a:spcBef>
              <a:buFont typeface="Corbel" panose="020B0503020204020204" pitchFamily="34" charset="0"/>
              <a:buChar char="–"/>
            </a:pPr>
            <a:r>
              <a:rPr lang="en-US" dirty="0"/>
              <a:t>Lists can also be beneficial. Similar to a visual schedule, they can give you an idea of what to expect next. Sometimes just the act of creating the list is helpful. </a:t>
            </a:r>
          </a:p>
        </p:txBody>
      </p:sp>
      <p:sp>
        <p:nvSpPr>
          <p:cNvPr id="7" name="TextBox 6">
            <a:extLst>
              <a:ext uri="{FF2B5EF4-FFF2-40B4-BE49-F238E27FC236}">
                <a16:creationId xmlns:a16="http://schemas.microsoft.com/office/drawing/2014/main" id="{E384A46C-54EC-4708-9272-28C6770791C6}"/>
              </a:ext>
            </a:extLst>
          </p:cNvPr>
          <p:cNvSpPr txBox="1"/>
          <p:nvPr/>
        </p:nvSpPr>
        <p:spPr>
          <a:xfrm>
            <a:off x="1895475" y="6100354"/>
            <a:ext cx="4752975" cy="369332"/>
          </a:xfrm>
          <a:prstGeom prst="rect">
            <a:avLst/>
          </a:prstGeom>
          <a:noFill/>
        </p:spPr>
        <p:txBody>
          <a:bodyPr wrap="square" rtlCol="0">
            <a:spAutoFit/>
          </a:bodyPr>
          <a:lstStyle/>
          <a:p>
            <a:r>
              <a:rPr lang="en-US" dirty="0"/>
              <a:t>Assignment worksheet used last spring semester.</a:t>
            </a:r>
          </a:p>
        </p:txBody>
      </p:sp>
    </p:spTree>
    <p:extLst>
      <p:ext uri="{BB962C8B-B14F-4D97-AF65-F5344CB8AC3E}">
        <p14:creationId xmlns:p14="http://schemas.microsoft.com/office/powerpoint/2010/main" val="254360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0BE7F-CC07-49B5-8125-1FA0A4DE206B}"/>
              </a:ext>
            </a:extLst>
          </p:cNvPr>
          <p:cNvSpPr>
            <a:spLocks noGrp="1"/>
          </p:cNvSpPr>
          <p:nvPr>
            <p:ph type="title"/>
          </p:nvPr>
        </p:nvSpPr>
        <p:spPr/>
        <p:txBody>
          <a:bodyPr/>
          <a:lstStyle/>
          <a:p>
            <a:r>
              <a:rPr lang="en-US" dirty="0"/>
              <a:t>What if I have no motivation?</a:t>
            </a:r>
          </a:p>
        </p:txBody>
      </p:sp>
      <p:sp>
        <p:nvSpPr>
          <p:cNvPr id="3" name="Content Placeholder 2">
            <a:extLst>
              <a:ext uri="{FF2B5EF4-FFF2-40B4-BE49-F238E27FC236}">
                <a16:creationId xmlns:a16="http://schemas.microsoft.com/office/drawing/2014/main" id="{50C15BA6-F1EF-48A3-8D56-5B51FFA2E6F8}"/>
              </a:ext>
            </a:extLst>
          </p:cNvPr>
          <p:cNvSpPr>
            <a:spLocks noGrp="1"/>
          </p:cNvSpPr>
          <p:nvPr>
            <p:ph idx="1"/>
          </p:nvPr>
        </p:nvSpPr>
        <p:spPr>
          <a:xfrm>
            <a:off x="2933700" y="2211355"/>
            <a:ext cx="8770571" cy="3878549"/>
          </a:xfrm>
        </p:spPr>
        <p:txBody>
          <a:bodyPr/>
          <a:lstStyle/>
          <a:p>
            <a:r>
              <a:rPr lang="en-US" dirty="0"/>
              <a:t>Sometimes, writing, organizing, and planning things out isn’t always enough to motivate you to actually </a:t>
            </a:r>
            <a:r>
              <a:rPr lang="en-US" b="1" dirty="0"/>
              <a:t>do</a:t>
            </a:r>
            <a:r>
              <a:rPr lang="en-US" dirty="0"/>
              <a:t> the things.</a:t>
            </a:r>
          </a:p>
          <a:p>
            <a:pPr lvl="1"/>
            <a:r>
              <a:rPr lang="en-US" dirty="0"/>
              <a:t>This is especially true for those of us who may have co-occurring conditions like depression, chronic illnesses, and other contributing factors.</a:t>
            </a:r>
          </a:p>
          <a:p>
            <a:r>
              <a:rPr lang="en-US" dirty="0"/>
              <a:t>If you’re absolutely too exhausted: </a:t>
            </a:r>
            <a:r>
              <a:rPr lang="en-US" b="1" dirty="0"/>
              <a:t>pace yourself.</a:t>
            </a:r>
          </a:p>
          <a:p>
            <a:pPr lvl="1"/>
            <a:r>
              <a:rPr lang="en-US" dirty="0"/>
              <a:t>Break things down into steps.</a:t>
            </a:r>
          </a:p>
          <a:p>
            <a:pPr lvl="1"/>
            <a:r>
              <a:rPr lang="en-US" dirty="0"/>
              <a:t>Allow yourself to take breaks, but always make sure you get back on task.</a:t>
            </a:r>
          </a:p>
          <a:p>
            <a:pPr lvl="1"/>
            <a:r>
              <a:rPr lang="en-US" dirty="0"/>
              <a:t>If you are simply too overwhelmed, take a step back for a little while. </a:t>
            </a:r>
          </a:p>
          <a:p>
            <a:r>
              <a:rPr lang="en-US" dirty="0"/>
              <a:t>Remember: Autistic adults can go through burnout if they overdo themselves. </a:t>
            </a:r>
          </a:p>
        </p:txBody>
      </p:sp>
    </p:spTree>
    <p:extLst>
      <p:ext uri="{BB962C8B-B14F-4D97-AF65-F5344CB8AC3E}">
        <p14:creationId xmlns:p14="http://schemas.microsoft.com/office/powerpoint/2010/main" val="191966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E055B-8941-4AE8-81C3-82A49E1E4021}"/>
              </a:ext>
            </a:extLst>
          </p:cNvPr>
          <p:cNvSpPr>
            <a:spLocks noGrp="1"/>
          </p:cNvSpPr>
          <p:nvPr>
            <p:ph type="title"/>
          </p:nvPr>
        </p:nvSpPr>
        <p:spPr/>
        <p:txBody>
          <a:bodyPr/>
          <a:lstStyle/>
          <a:p>
            <a:r>
              <a:rPr lang="en-US" dirty="0"/>
              <a:t>Burnout and Meltdowns</a:t>
            </a:r>
          </a:p>
        </p:txBody>
      </p:sp>
      <p:sp>
        <p:nvSpPr>
          <p:cNvPr id="3" name="Content Placeholder 2">
            <a:extLst>
              <a:ext uri="{FF2B5EF4-FFF2-40B4-BE49-F238E27FC236}">
                <a16:creationId xmlns:a16="http://schemas.microsoft.com/office/drawing/2014/main" id="{55522C7B-24AB-4016-8CAB-C1A298F2CC8C}"/>
              </a:ext>
            </a:extLst>
          </p:cNvPr>
          <p:cNvSpPr>
            <a:spLocks noGrp="1"/>
          </p:cNvSpPr>
          <p:nvPr>
            <p:ph idx="1"/>
          </p:nvPr>
        </p:nvSpPr>
        <p:spPr/>
        <p:txBody>
          <a:bodyPr/>
          <a:lstStyle/>
          <a:p>
            <a:r>
              <a:rPr lang="en-US" dirty="0"/>
              <a:t>Sometimes when your executive function skills are not “up to standard,” it could mean that you are reaching burnout – when your brain/body has done too much.</a:t>
            </a:r>
          </a:p>
          <a:p>
            <a:r>
              <a:rPr lang="en-US" dirty="0"/>
              <a:t>Remember that your health and safety comes first. If you feel like you might have a meltdown or nearing burnout, take a break. </a:t>
            </a:r>
          </a:p>
          <a:p>
            <a:pPr lvl="1"/>
            <a:r>
              <a:rPr lang="en-US" dirty="0"/>
              <a:t>This is your brain’s way of telling you to slow down and breathe. </a:t>
            </a:r>
          </a:p>
          <a:p>
            <a:r>
              <a:rPr lang="en-US" dirty="0"/>
              <a:t>There’s no shame in taking a break, asking for an extension, or asking someone for help. </a:t>
            </a:r>
          </a:p>
          <a:p>
            <a:pPr lvl="1"/>
            <a:r>
              <a:rPr lang="en-US" dirty="0"/>
              <a:t>Again, interdependence is part of true independence; everyone relies on someone. </a:t>
            </a:r>
          </a:p>
        </p:txBody>
      </p:sp>
    </p:spTree>
    <p:extLst>
      <p:ext uri="{BB962C8B-B14F-4D97-AF65-F5344CB8AC3E}">
        <p14:creationId xmlns:p14="http://schemas.microsoft.com/office/powerpoint/2010/main" val="260236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5311-0423-48F3-9EC6-D18B17037B04}"/>
              </a:ext>
            </a:extLst>
          </p:cNvPr>
          <p:cNvSpPr>
            <a:spLocks noGrp="1"/>
          </p:cNvSpPr>
          <p:nvPr>
            <p:ph type="title"/>
          </p:nvPr>
        </p:nvSpPr>
        <p:spPr/>
        <p:txBody>
          <a:bodyPr/>
          <a:lstStyle/>
          <a:p>
            <a:r>
              <a:rPr lang="en-US" dirty="0"/>
              <a:t>Sources and Research Information</a:t>
            </a:r>
          </a:p>
        </p:txBody>
      </p:sp>
      <p:sp>
        <p:nvSpPr>
          <p:cNvPr id="3" name="Content Placeholder 2">
            <a:extLst>
              <a:ext uri="{FF2B5EF4-FFF2-40B4-BE49-F238E27FC236}">
                <a16:creationId xmlns:a16="http://schemas.microsoft.com/office/drawing/2014/main" id="{9C27533E-0D4B-48FA-A582-F5BDDC2CEC00}"/>
              </a:ext>
            </a:extLst>
          </p:cNvPr>
          <p:cNvSpPr>
            <a:spLocks noGrp="1"/>
          </p:cNvSpPr>
          <p:nvPr>
            <p:ph idx="1"/>
          </p:nvPr>
        </p:nvSpPr>
        <p:spPr/>
        <p:txBody>
          <a:bodyPr/>
          <a:lstStyle/>
          <a:p>
            <a:r>
              <a:rPr lang="en-US" dirty="0">
                <a:hlinkClick r:id="rId2"/>
              </a:rPr>
              <a:t>https://iris.peabody.vanderbilt.edu/module/asd1/cresource/q2/p06/first-then-picture-boards/</a:t>
            </a:r>
            <a:endParaRPr lang="en-US" dirty="0"/>
          </a:p>
          <a:p>
            <a:r>
              <a:rPr lang="en-US" dirty="0">
                <a:hlinkClick r:id="rId3"/>
              </a:rPr>
              <a:t>http://autisticadvocacy.org/resources/</a:t>
            </a:r>
            <a:r>
              <a:rPr lang="en-US" dirty="0"/>
              <a:t> </a:t>
            </a:r>
          </a:p>
          <a:p>
            <a:r>
              <a:rPr lang="en-US" dirty="0">
                <a:hlinkClick r:id="rId4"/>
              </a:rPr>
              <a:t>https://www.additudemag.com/what-is-executive-function-disorder/</a:t>
            </a:r>
            <a:endParaRPr lang="en-US" dirty="0"/>
          </a:p>
          <a:p>
            <a:r>
              <a:rPr lang="en-US" dirty="0">
                <a:hlinkClick r:id="rId5"/>
              </a:rPr>
              <a:t>https://developingchild.harvard.edu/science/key-concepts/executive-function/</a:t>
            </a:r>
            <a:endParaRPr lang="en-US" dirty="0"/>
          </a:p>
          <a:p>
            <a:r>
              <a:rPr lang="en-US" dirty="0">
                <a:hlinkClick r:id="rId6"/>
              </a:rPr>
              <a:t>http://www.ilru.org/</a:t>
            </a:r>
            <a:r>
              <a:rPr lang="en-US" dirty="0"/>
              <a:t> </a:t>
            </a:r>
          </a:p>
          <a:p>
            <a:r>
              <a:rPr lang="en-US" dirty="0">
                <a:hlinkClick r:id="rId7"/>
              </a:rPr>
              <a:t>http://www.ldonline.org/article/29122/</a:t>
            </a:r>
            <a:r>
              <a:rPr lang="en-US" dirty="0"/>
              <a:t> </a:t>
            </a:r>
          </a:p>
          <a:p>
            <a:r>
              <a:rPr lang="en-US" dirty="0">
                <a:hlinkClick r:id="rId8"/>
              </a:rPr>
              <a:t>https://www.realsocialskills.org/</a:t>
            </a:r>
            <a:r>
              <a:rPr lang="en-US" dirty="0"/>
              <a:t> </a:t>
            </a:r>
          </a:p>
        </p:txBody>
      </p:sp>
    </p:spTree>
    <p:extLst>
      <p:ext uri="{BB962C8B-B14F-4D97-AF65-F5344CB8AC3E}">
        <p14:creationId xmlns:p14="http://schemas.microsoft.com/office/powerpoint/2010/main" val="335172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A0238B-7919-4C52-882E-344BBBF0D2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5">
            <a:extLst>
              <a:ext uri="{FF2B5EF4-FFF2-40B4-BE49-F238E27FC236}">
                <a16:creationId xmlns:a16="http://schemas.microsoft.com/office/drawing/2014/main" id="{1C19C803-5DD2-4587-9488-A3938282DE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262626">
              <a:alpha val="40000"/>
            </a:srgbClr>
          </a:solidFill>
          <a:ln>
            <a:noFill/>
          </a:ln>
        </p:spPr>
      </p:sp>
      <p:sp>
        <p:nvSpPr>
          <p:cNvPr id="14" name="Freeform 5">
            <a:extLst>
              <a:ext uri="{FF2B5EF4-FFF2-40B4-BE49-F238E27FC236}">
                <a16:creationId xmlns:a16="http://schemas.microsoft.com/office/drawing/2014/main" id="{653E5E44-01E8-4485-9970-B1CFA30491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FEFCF7">
              <a:alpha val="65000"/>
            </a:srgbClr>
          </a:solidFill>
          <a:ln>
            <a:noFill/>
          </a:ln>
        </p:spPr>
      </p:sp>
      <p:sp useBgFill="1">
        <p:nvSpPr>
          <p:cNvPr id="16" name="Freeform: Shape 15">
            <a:extLst>
              <a:ext uri="{FF2B5EF4-FFF2-40B4-BE49-F238E27FC236}">
                <a16:creationId xmlns:a16="http://schemas.microsoft.com/office/drawing/2014/main" id="{C3425D87-5A37-4324-87B2-0C408B11A0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2173" y="0"/>
            <a:ext cx="8699826"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68E0C5-7CF1-4972-9AB8-3497B378F39C}"/>
              </a:ext>
            </a:extLst>
          </p:cNvPr>
          <p:cNvSpPr>
            <a:spLocks noGrp="1"/>
          </p:cNvSpPr>
          <p:nvPr>
            <p:ph type="title"/>
          </p:nvPr>
        </p:nvSpPr>
        <p:spPr>
          <a:xfrm>
            <a:off x="4179577" y="603380"/>
            <a:ext cx="6782338" cy="1312506"/>
          </a:xfrm>
        </p:spPr>
        <p:txBody>
          <a:bodyPr anchor="t">
            <a:normAutofit/>
          </a:bodyPr>
          <a:lstStyle/>
          <a:p>
            <a:r>
              <a:rPr lang="en-US" dirty="0">
                <a:solidFill>
                  <a:schemeClr val="tx2"/>
                </a:solidFill>
              </a:rPr>
              <a:t>Any Questions?</a:t>
            </a:r>
          </a:p>
        </p:txBody>
      </p:sp>
      <p:sp>
        <p:nvSpPr>
          <p:cNvPr id="18" name="Freeform: Shape 17">
            <a:extLst>
              <a:ext uri="{FF2B5EF4-FFF2-40B4-BE49-F238E27FC236}">
                <a16:creationId xmlns:a16="http://schemas.microsoft.com/office/drawing/2014/main" id="{5585A755-0CAB-454D-A480-9DA14C309A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935" y="2"/>
            <a:ext cx="968535"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a:p>
        </p:txBody>
      </p:sp>
      <p:sp>
        <p:nvSpPr>
          <p:cNvPr id="5" name="Content Placeholder 4">
            <a:extLst>
              <a:ext uri="{FF2B5EF4-FFF2-40B4-BE49-F238E27FC236}">
                <a16:creationId xmlns:a16="http://schemas.microsoft.com/office/drawing/2014/main" id="{FC76883B-4144-4DC5-8323-EDBCD1B16AB8}"/>
              </a:ext>
            </a:extLst>
          </p:cNvPr>
          <p:cNvSpPr>
            <a:spLocks noGrp="1"/>
          </p:cNvSpPr>
          <p:nvPr>
            <p:ph idx="1"/>
          </p:nvPr>
        </p:nvSpPr>
        <p:spPr>
          <a:xfrm>
            <a:off x="4179577" y="2111829"/>
            <a:ext cx="6782338" cy="3978075"/>
          </a:xfrm>
        </p:spPr>
        <p:txBody>
          <a:bodyPr anchor="t">
            <a:normAutofit/>
          </a:bodyPr>
          <a:lstStyle/>
          <a:p>
            <a:pPr marL="0" indent="0">
              <a:buNone/>
            </a:pPr>
            <a:r>
              <a:rPr lang="en-US" sz="2800" dirty="0">
                <a:solidFill>
                  <a:schemeClr val="tx2"/>
                </a:solidFill>
              </a:rPr>
              <a:t>Contact information:</a:t>
            </a:r>
          </a:p>
          <a:p>
            <a:pPr marL="320040" lvl="1" indent="0">
              <a:buNone/>
            </a:pPr>
            <a:r>
              <a:rPr lang="en-US" sz="2400" dirty="0">
                <a:solidFill>
                  <a:schemeClr val="tx2"/>
                </a:solidFill>
              </a:rPr>
              <a:t>Email:	</a:t>
            </a:r>
            <a:r>
              <a:rPr lang="en-US" sz="2400" dirty="0">
                <a:solidFill>
                  <a:schemeClr val="tx2"/>
                </a:solidFill>
                <a:hlinkClick r:id="rId2"/>
              </a:rPr>
              <a:t>courtney@justkeepstimming.com</a:t>
            </a:r>
            <a:endParaRPr lang="en-US" sz="2400" dirty="0">
              <a:solidFill>
                <a:schemeClr val="tx2"/>
              </a:solidFill>
            </a:endParaRPr>
          </a:p>
          <a:p>
            <a:pPr marL="320040" lvl="1" indent="0">
              <a:buNone/>
            </a:pPr>
            <a:r>
              <a:rPr lang="en-US" sz="2400" dirty="0">
                <a:solidFill>
                  <a:schemeClr val="tx2"/>
                </a:solidFill>
              </a:rPr>
              <a:t>Website: 	</a:t>
            </a:r>
            <a:r>
              <a:rPr lang="en-US" sz="2400" dirty="0">
                <a:solidFill>
                  <a:schemeClr val="tx2"/>
                </a:solidFill>
                <a:hlinkClick r:id="rId3"/>
              </a:rPr>
              <a:t>www.justkeepstimming.com</a:t>
            </a:r>
            <a:endParaRPr lang="en-US" sz="2400" dirty="0">
              <a:solidFill>
                <a:schemeClr val="tx2"/>
              </a:solidFill>
            </a:endParaRPr>
          </a:p>
          <a:p>
            <a:pPr marL="320040" lvl="1" indent="0">
              <a:buNone/>
            </a:pPr>
            <a:endParaRPr lang="en-US" sz="1600" dirty="0">
              <a:solidFill>
                <a:schemeClr val="tx2"/>
              </a:solidFill>
            </a:endParaRPr>
          </a:p>
          <a:p>
            <a:pPr marL="320040" lvl="1" indent="0">
              <a:buNone/>
            </a:pPr>
            <a:endParaRPr lang="en-US" sz="1600" dirty="0">
              <a:solidFill>
                <a:schemeClr val="tx2"/>
              </a:solidFill>
            </a:endParaRPr>
          </a:p>
          <a:p>
            <a:pPr marL="320040" lvl="1" indent="0" algn="ctr">
              <a:buNone/>
            </a:pPr>
            <a:r>
              <a:rPr lang="en-US" sz="2800" dirty="0">
                <a:solidFill>
                  <a:schemeClr val="tx2"/>
                </a:solidFill>
              </a:rPr>
              <a:t>Thank you!</a:t>
            </a:r>
          </a:p>
        </p:txBody>
      </p:sp>
    </p:spTree>
    <p:extLst>
      <p:ext uri="{BB962C8B-B14F-4D97-AF65-F5344CB8AC3E}">
        <p14:creationId xmlns:p14="http://schemas.microsoft.com/office/powerpoint/2010/main" val="991323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DB6FEF-2505-46DD-98AA-E6F0013ED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5">
            <a:extLst>
              <a:ext uri="{FF2B5EF4-FFF2-40B4-BE49-F238E27FC236}">
                <a16:creationId xmlns:a16="http://schemas.microsoft.com/office/drawing/2014/main" id="{8A450A7B-228C-4101-8701-8725F6D48B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4" y="3175"/>
            <a:ext cx="12145034"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14" name="Freeform 9">
            <a:extLst>
              <a:ext uri="{FF2B5EF4-FFF2-40B4-BE49-F238E27FC236}">
                <a16:creationId xmlns:a16="http://schemas.microsoft.com/office/drawing/2014/main" id="{7A601649-7DA5-4AA2-8711-0963D83A11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4" y="3175"/>
            <a:ext cx="12145034"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16" name="Freeform 13">
            <a:extLst>
              <a:ext uri="{FF2B5EF4-FFF2-40B4-BE49-F238E27FC236}">
                <a16:creationId xmlns:a16="http://schemas.microsoft.com/office/drawing/2014/main" id="{4BF06320-21C2-4178-97BE-A72378A8A2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98" y="0"/>
            <a:ext cx="1215136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18" name="Rectangle 17">
            <a:extLst>
              <a:ext uri="{FF2B5EF4-FFF2-40B4-BE49-F238E27FC236}">
                <a16:creationId xmlns:a16="http://schemas.microsoft.com/office/drawing/2014/main" id="{78DB0209-038A-4BBB-846F-FF25A7C1688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79808F-B3C1-4466-95FC-2E956D13BB75}"/>
              </a:ext>
            </a:extLst>
          </p:cNvPr>
          <p:cNvSpPr>
            <a:spLocks noGrp="1"/>
          </p:cNvSpPr>
          <p:nvPr>
            <p:ph type="title"/>
          </p:nvPr>
        </p:nvSpPr>
        <p:spPr>
          <a:xfrm>
            <a:off x="5140960" y="568345"/>
            <a:ext cx="6563311" cy="1560716"/>
          </a:xfrm>
        </p:spPr>
        <p:txBody>
          <a:bodyPr>
            <a:normAutofit/>
          </a:bodyPr>
          <a:lstStyle/>
          <a:p>
            <a:r>
              <a:rPr lang="en-US"/>
              <a:t>Independent Living</a:t>
            </a:r>
          </a:p>
        </p:txBody>
      </p:sp>
      <p:cxnSp>
        <p:nvCxnSpPr>
          <p:cNvPr id="20" name="Straight Connector 19">
            <a:extLst>
              <a:ext uri="{FF2B5EF4-FFF2-40B4-BE49-F238E27FC236}">
                <a16:creationId xmlns:a16="http://schemas.microsoft.com/office/drawing/2014/main" id="{1B896C34-214C-4AF6-8B1F-ACB10F0BF0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40960" y="225751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15328BE-CE80-4141-B377-1AC06F582097}"/>
              </a:ext>
            </a:extLst>
          </p:cNvPr>
          <p:cNvSpPr>
            <a:spLocks noGrp="1"/>
          </p:cNvSpPr>
          <p:nvPr>
            <p:ph idx="1"/>
          </p:nvPr>
        </p:nvSpPr>
        <p:spPr>
          <a:xfrm>
            <a:off x="5140960" y="2438400"/>
            <a:ext cx="6563311" cy="3651504"/>
          </a:xfrm>
        </p:spPr>
        <p:txBody>
          <a:bodyPr>
            <a:normAutofit/>
          </a:bodyPr>
          <a:lstStyle/>
          <a:p>
            <a:pPr>
              <a:lnSpc>
                <a:spcPct val="101000"/>
              </a:lnSpc>
            </a:pPr>
            <a:r>
              <a:rPr lang="en-US" sz="1500"/>
              <a:t>What exactly defines independent living?</a:t>
            </a:r>
          </a:p>
          <a:p>
            <a:pPr lvl="1">
              <a:lnSpc>
                <a:spcPct val="101000"/>
              </a:lnSpc>
            </a:pPr>
            <a:r>
              <a:rPr lang="en-US" sz="1500"/>
              <a:t>Financial freedom</a:t>
            </a:r>
          </a:p>
          <a:p>
            <a:pPr lvl="1">
              <a:lnSpc>
                <a:spcPct val="101000"/>
              </a:lnSpc>
            </a:pPr>
            <a:r>
              <a:rPr lang="en-US" sz="1500"/>
              <a:t>Having your “own” place</a:t>
            </a:r>
          </a:p>
          <a:p>
            <a:pPr lvl="1">
              <a:lnSpc>
                <a:spcPct val="101000"/>
              </a:lnSpc>
            </a:pPr>
            <a:r>
              <a:rPr lang="en-US" sz="1500"/>
              <a:t>Employment</a:t>
            </a:r>
          </a:p>
          <a:p>
            <a:pPr lvl="1">
              <a:lnSpc>
                <a:spcPct val="101000"/>
              </a:lnSpc>
            </a:pPr>
            <a:r>
              <a:rPr lang="en-US" sz="1500"/>
              <a:t>Driving</a:t>
            </a:r>
          </a:p>
          <a:p>
            <a:pPr>
              <a:lnSpc>
                <a:spcPct val="101000"/>
              </a:lnSpc>
            </a:pPr>
            <a:endParaRPr lang="en-US" sz="1500"/>
          </a:p>
          <a:p>
            <a:pPr>
              <a:lnSpc>
                <a:spcPct val="101000"/>
              </a:lnSpc>
            </a:pPr>
            <a:r>
              <a:rPr lang="en-US" sz="1500"/>
              <a:t>Why do we strive for independent living?</a:t>
            </a:r>
          </a:p>
          <a:p>
            <a:pPr lvl="1">
              <a:lnSpc>
                <a:spcPct val="101000"/>
              </a:lnSpc>
            </a:pPr>
            <a:r>
              <a:rPr lang="en-US" sz="1500"/>
              <a:t>Freedom</a:t>
            </a:r>
          </a:p>
          <a:p>
            <a:pPr lvl="1">
              <a:lnSpc>
                <a:spcPct val="101000"/>
              </a:lnSpc>
            </a:pPr>
            <a:r>
              <a:rPr lang="en-US" sz="1500"/>
              <a:t>Self-determination</a:t>
            </a:r>
          </a:p>
          <a:p>
            <a:pPr lvl="1">
              <a:lnSpc>
                <a:spcPct val="101000"/>
              </a:lnSpc>
            </a:pPr>
            <a:r>
              <a:rPr lang="en-US" sz="1500"/>
              <a:t>Autonomy</a:t>
            </a:r>
          </a:p>
        </p:txBody>
      </p:sp>
    </p:spTree>
    <p:extLst>
      <p:ext uri="{BB962C8B-B14F-4D97-AF65-F5344CB8AC3E}">
        <p14:creationId xmlns:p14="http://schemas.microsoft.com/office/powerpoint/2010/main" val="9549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2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339FA9-4953-4804-B30D-49674EF9F369}"/>
              </a:ext>
            </a:extLst>
          </p:cNvPr>
          <p:cNvSpPr txBox="1"/>
          <p:nvPr/>
        </p:nvSpPr>
        <p:spPr>
          <a:xfrm>
            <a:off x="2501276" y="4284635"/>
            <a:ext cx="8915399" cy="1162423"/>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3000" dirty="0">
              <a:solidFill>
                <a:schemeClr val="accent2">
                  <a:lumMod val="75000"/>
                </a:schemeClr>
              </a:solidFill>
              <a:latin typeface="+mj-lt"/>
              <a:ea typeface="+mj-ea"/>
              <a:cs typeface="+mj-cs"/>
            </a:endParaRPr>
          </a:p>
        </p:txBody>
      </p:sp>
      <p:pic>
        <p:nvPicPr>
          <p:cNvPr id="2" name="Picture 1">
            <a:extLst>
              <a:ext uri="{FF2B5EF4-FFF2-40B4-BE49-F238E27FC236}">
                <a16:creationId xmlns:a16="http://schemas.microsoft.com/office/drawing/2014/main" id="{462CD1F6-0C7F-4DEA-8E34-C373403CA0CC}"/>
              </a:ext>
            </a:extLst>
          </p:cNvPr>
          <p:cNvPicPr>
            <a:picLocks noChangeAspect="1"/>
          </p:cNvPicPr>
          <p:nvPr/>
        </p:nvPicPr>
        <p:blipFill>
          <a:blip r:embed="rId2"/>
          <a:stretch>
            <a:fillRect/>
          </a:stretch>
        </p:blipFill>
        <p:spPr>
          <a:xfrm>
            <a:off x="3911741" y="546477"/>
            <a:ext cx="5298140" cy="3602736"/>
          </a:xfrm>
          <a:prstGeom prst="rect">
            <a:avLst/>
          </a:prstGeom>
        </p:spPr>
      </p:pic>
      <p:sp>
        <p:nvSpPr>
          <p:cNvPr id="4" name="TextBox 3">
            <a:extLst>
              <a:ext uri="{FF2B5EF4-FFF2-40B4-BE49-F238E27FC236}">
                <a16:creationId xmlns:a16="http://schemas.microsoft.com/office/drawing/2014/main" id="{0CF69F74-9038-40C7-9B3D-AC07E162FEBB}"/>
              </a:ext>
            </a:extLst>
          </p:cNvPr>
          <p:cNvSpPr txBox="1"/>
          <p:nvPr/>
        </p:nvSpPr>
        <p:spPr>
          <a:xfrm>
            <a:off x="7700169" y="5084712"/>
            <a:ext cx="2638425" cy="369332"/>
          </a:xfrm>
          <a:prstGeom prst="rect">
            <a:avLst/>
          </a:prstGeom>
          <a:noFill/>
        </p:spPr>
        <p:txBody>
          <a:bodyPr wrap="square" rtlCol="0">
            <a:spAutoFit/>
          </a:bodyPr>
          <a:lstStyle/>
          <a:p>
            <a:r>
              <a:rPr lang="en-US" dirty="0"/>
              <a:t>John Donne</a:t>
            </a:r>
          </a:p>
        </p:txBody>
      </p:sp>
      <p:sp>
        <p:nvSpPr>
          <p:cNvPr id="5" name="Rectangle 4">
            <a:extLst>
              <a:ext uri="{FF2B5EF4-FFF2-40B4-BE49-F238E27FC236}">
                <a16:creationId xmlns:a16="http://schemas.microsoft.com/office/drawing/2014/main" id="{8DEF0719-7F8F-44BA-885C-157191A6865F}"/>
              </a:ext>
            </a:extLst>
          </p:cNvPr>
          <p:cNvSpPr/>
          <p:nvPr/>
        </p:nvSpPr>
        <p:spPr>
          <a:xfrm>
            <a:off x="3433463" y="4389938"/>
            <a:ext cx="6096000" cy="646331"/>
          </a:xfrm>
          <a:prstGeom prst="rect">
            <a:avLst/>
          </a:prstGeom>
        </p:spPr>
        <p:txBody>
          <a:bodyPr>
            <a:spAutoFit/>
          </a:bodyPr>
          <a:lstStyle/>
          <a:p>
            <a:r>
              <a:rPr lang="en-US" dirty="0"/>
              <a:t>“No man is an island entire of itself. Every man is a piece of the continent, a part of the main.”</a:t>
            </a:r>
          </a:p>
        </p:txBody>
      </p:sp>
    </p:spTree>
    <p:extLst>
      <p:ext uri="{BB962C8B-B14F-4D97-AF65-F5344CB8AC3E}">
        <p14:creationId xmlns:p14="http://schemas.microsoft.com/office/powerpoint/2010/main" val="268298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2F1E-A8E1-490C-9FD0-09D3CC51E21C}"/>
              </a:ext>
            </a:extLst>
          </p:cNvPr>
          <p:cNvSpPr>
            <a:spLocks noGrp="1"/>
          </p:cNvSpPr>
          <p:nvPr>
            <p:ph type="title"/>
          </p:nvPr>
        </p:nvSpPr>
        <p:spPr/>
        <p:txBody>
          <a:bodyPr/>
          <a:lstStyle/>
          <a:p>
            <a:r>
              <a:rPr lang="en-US" dirty="0"/>
              <a:t>Interdependence</a:t>
            </a:r>
          </a:p>
        </p:txBody>
      </p:sp>
      <p:sp>
        <p:nvSpPr>
          <p:cNvPr id="3" name="Content Placeholder 2">
            <a:extLst>
              <a:ext uri="{FF2B5EF4-FFF2-40B4-BE49-F238E27FC236}">
                <a16:creationId xmlns:a16="http://schemas.microsoft.com/office/drawing/2014/main" id="{E44BD7A7-1399-4051-A4B6-57B6FFB3F9D8}"/>
              </a:ext>
            </a:extLst>
          </p:cNvPr>
          <p:cNvSpPr>
            <a:spLocks noGrp="1"/>
          </p:cNvSpPr>
          <p:nvPr>
            <p:ph idx="1"/>
          </p:nvPr>
        </p:nvSpPr>
        <p:spPr/>
        <p:txBody>
          <a:bodyPr>
            <a:normAutofit/>
          </a:bodyPr>
          <a:lstStyle/>
          <a:p>
            <a:r>
              <a:rPr lang="en-US" dirty="0"/>
              <a:t>While striving for independence is great, remember the phrase “No man is an island.”</a:t>
            </a:r>
          </a:p>
          <a:p>
            <a:pPr lvl="1"/>
            <a:r>
              <a:rPr lang="en-US" dirty="0"/>
              <a:t>Everyone needs help and depends on someone else. Even the most able-bodied neurotypical person you know needs help sometimes. </a:t>
            </a:r>
          </a:p>
          <a:p>
            <a:pPr lvl="1"/>
            <a:endParaRPr lang="en-US" dirty="0"/>
          </a:p>
          <a:p>
            <a:r>
              <a:rPr lang="en-US" dirty="0"/>
              <a:t>Understanding this is the first step to real independence – knowing that there is no shame in needing additional supports and help. Interdependence is a necessary part of human life. </a:t>
            </a:r>
          </a:p>
        </p:txBody>
      </p:sp>
    </p:spTree>
    <p:extLst>
      <p:ext uri="{BB962C8B-B14F-4D97-AF65-F5344CB8AC3E}">
        <p14:creationId xmlns:p14="http://schemas.microsoft.com/office/powerpoint/2010/main" val="4208966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06F9-3C11-4428-936E-D1505B138FC7}"/>
              </a:ext>
            </a:extLst>
          </p:cNvPr>
          <p:cNvSpPr>
            <a:spLocks noGrp="1"/>
          </p:cNvSpPr>
          <p:nvPr>
            <p:ph type="title"/>
          </p:nvPr>
        </p:nvSpPr>
        <p:spPr/>
        <p:txBody>
          <a:bodyPr/>
          <a:lstStyle/>
          <a:p>
            <a:r>
              <a:rPr lang="en-US" dirty="0"/>
              <a:t>Executive Functioning</a:t>
            </a:r>
          </a:p>
        </p:txBody>
      </p:sp>
      <p:sp>
        <p:nvSpPr>
          <p:cNvPr id="3" name="Content Placeholder 2">
            <a:extLst>
              <a:ext uri="{FF2B5EF4-FFF2-40B4-BE49-F238E27FC236}">
                <a16:creationId xmlns:a16="http://schemas.microsoft.com/office/drawing/2014/main" id="{1F1CB32F-2F27-456F-8605-719DF5CB7A78}"/>
              </a:ext>
            </a:extLst>
          </p:cNvPr>
          <p:cNvSpPr>
            <a:spLocks noGrp="1"/>
          </p:cNvSpPr>
          <p:nvPr>
            <p:ph idx="1"/>
          </p:nvPr>
        </p:nvSpPr>
        <p:spPr/>
        <p:txBody>
          <a:bodyPr/>
          <a:lstStyle/>
          <a:p>
            <a:r>
              <a:rPr lang="en-US" dirty="0"/>
              <a:t>Executive Functioning is the mental processing involved in making decisions, multi-tasking, organization, and getting started on tasks.</a:t>
            </a:r>
          </a:p>
          <a:p>
            <a:r>
              <a:rPr lang="en-US" dirty="0"/>
              <a:t>For a lot of us autistics, executive functioning is incredibly difficult.</a:t>
            </a:r>
          </a:p>
          <a:p>
            <a:r>
              <a:rPr lang="en-US" dirty="0"/>
              <a:t>Other examples of conditions that cause executive functioning issues:</a:t>
            </a:r>
          </a:p>
          <a:p>
            <a:pPr lvl="1"/>
            <a:r>
              <a:rPr lang="en-US" dirty="0"/>
              <a:t>ADD and ADHD</a:t>
            </a:r>
          </a:p>
          <a:p>
            <a:pPr lvl="1"/>
            <a:r>
              <a:rPr lang="en-US" dirty="0"/>
              <a:t>Neurocognitive disorders</a:t>
            </a:r>
          </a:p>
          <a:p>
            <a:pPr lvl="1"/>
            <a:r>
              <a:rPr lang="en-US" dirty="0"/>
              <a:t>Depression and anxiety disorders</a:t>
            </a:r>
          </a:p>
        </p:txBody>
      </p:sp>
    </p:spTree>
    <p:extLst>
      <p:ext uri="{BB962C8B-B14F-4D97-AF65-F5344CB8AC3E}">
        <p14:creationId xmlns:p14="http://schemas.microsoft.com/office/powerpoint/2010/main" val="339620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6881CB0-1221-43BE-BE77-866AB4D5547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75"/>
            <a:ext cx="12198350" cy="6875463"/>
            <a:chOff x="0" y="3175"/>
            <a:chExt cx="12198350" cy="6875463"/>
          </a:xfrm>
        </p:grpSpPr>
        <p:sp>
          <p:nvSpPr>
            <p:cNvPr id="27" name="Freeform 5">
              <a:extLst>
                <a:ext uri="{FF2B5EF4-FFF2-40B4-BE49-F238E27FC236}">
                  <a16:creationId xmlns:a16="http://schemas.microsoft.com/office/drawing/2014/main" id="{CBD77A15-12B8-4FAB-A167-E0D60E5C92E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28" name="Freeform 9">
              <a:extLst>
                <a:ext uri="{FF2B5EF4-FFF2-40B4-BE49-F238E27FC236}">
                  <a16:creationId xmlns:a16="http://schemas.microsoft.com/office/drawing/2014/main" id="{A5D0DD1E-3DFD-459C-AF93-74007A3D127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9" name="Freeform 13">
              <a:extLst>
                <a:ext uri="{FF2B5EF4-FFF2-40B4-BE49-F238E27FC236}">
                  <a16:creationId xmlns:a16="http://schemas.microsoft.com/office/drawing/2014/main" id="{C1E32EF0-93A9-42DF-953A-1574E58C586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31" name="Freeform 57">
            <a:extLst>
              <a:ext uri="{FF2B5EF4-FFF2-40B4-BE49-F238E27FC236}">
                <a16:creationId xmlns:a16="http://schemas.microsoft.com/office/drawing/2014/main" id="{57AEB73D-F521-4B19-820F-12DB6BCC84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33" name="Group 32">
            <a:extLst>
              <a:ext uri="{FF2B5EF4-FFF2-40B4-BE49-F238E27FC236}">
                <a16:creationId xmlns:a16="http://schemas.microsoft.com/office/drawing/2014/main" id="{173F2476-AF66-478D-98AC-4E572A85CCC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20300" y="467784"/>
            <a:ext cx="4875213" cy="5922963"/>
            <a:chOff x="7320300" y="467784"/>
            <a:chExt cx="4875213" cy="5922963"/>
          </a:xfrm>
        </p:grpSpPr>
        <p:sp>
          <p:nvSpPr>
            <p:cNvPr id="34" name="Freeform 206">
              <a:extLst>
                <a:ext uri="{FF2B5EF4-FFF2-40B4-BE49-F238E27FC236}">
                  <a16:creationId xmlns:a16="http://schemas.microsoft.com/office/drawing/2014/main" id="{C1FF5215-F946-48D6-BA7C-5BCEBE2D16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5" name="Freeform 211">
              <a:extLst>
                <a:ext uri="{FF2B5EF4-FFF2-40B4-BE49-F238E27FC236}">
                  <a16:creationId xmlns:a16="http://schemas.microsoft.com/office/drawing/2014/main" id="{E9B1CB7D-F5B1-40C6-9E55-F1314B9B58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6" name="Straight Connector 35">
              <a:extLst>
                <a:ext uri="{FF2B5EF4-FFF2-40B4-BE49-F238E27FC236}">
                  <a16:creationId xmlns:a16="http://schemas.microsoft.com/office/drawing/2014/main" id="{BA0F5362-ECD6-4C1D-9DFE-15BF7094511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36E27C40-104A-4C05-A382-21A40999A1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5">
            <a:extLst>
              <a:ext uri="{FF2B5EF4-FFF2-40B4-BE49-F238E27FC236}">
                <a16:creationId xmlns:a16="http://schemas.microsoft.com/office/drawing/2014/main" id="{64A62ED5-69F8-4A9A-959F-BDFA4CB006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4" y="3175"/>
            <a:ext cx="12145034"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1">
              <a:lumMod val="40000"/>
              <a:lumOff val="60000"/>
            </a:schemeClr>
          </a:solidFill>
          <a:ln>
            <a:noFill/>
          </a:ln>
        </p:spPr>
      </p:sp>
      <p:sp>
        <p:nvSpPr>
          <p:cNvPr id="42" name="Freeform 9">
            <a:extLst>
              <a:ext uri="{FF2B5EF4-FFF2-40B4-BE49-F238E27FC236}">
                <a16:creationId xmlns:a16="http://schemas.microsoft.com/office/drawing/2014/main" id="{1E1E0581-3B45-45FA-909D-956C5BA8C3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24" y="3175"/>
            <a:ext cx="12145034"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lumMod val="40000"/>
              <a:lumOff val="60000"/>
            </a:schemeClr>
          </a:solidFill>
          <a:ln>
            <a:noFill/>
          </a:ln>
        </p:spPr>
      </p:sp>
      <p:sp>
        <p:nvSpPr>
          <p:cNvPr id="44" name="Freeform 13">
            <a:extLst>
              <a:ext uri="{FF2B5EF4-FFF2-40B4-BE49-F238E27FC236}">
                <a16:creationId xmlns:a16="http://schemas.microsoft.com/office/drawing/2014/main" id="{05474103-4A93-4198-B2FA-45EC74FD52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798" y="0"/>
            <a:ext cx="1215136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1">
              <a:lumMod val="20000"/>
              <a:lumOff val="80000"/>
            </a:schemeClr>
          </a:solidFill>
          <a:ln>
            <a:noFill/>
          </a:ln>
        </p:spPr>
      </p:sp>
      <p:sp>
        <p:nvSpPr>
          <p:cNvPr id="46" name="Rectangle 45">
            <a:extLst>
              <a:ext uri="{FF2B5EF4-FFF2-40B4-BE49-F238E27FC236}">
                <a16:creationId xmlns:a16="http://schemas.microsoft.com/office/drawing/2014/main" id="{59A34BDC-A3E7-4317-A652-4C711537E6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2419" y="0"/>
            <a:ext cx="753770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E990E-EA80-4DCF-B718-4D934964F772}"/>
              </a:ext>
            </a:extLst>
          </p:cNvPr>
          <p:cNvSpPr>
            <a:spLocks noGrp="1"/>
          </p:cNvSpPr>
          <p:nvPr>
            <p:ph type="title"/>
          </p:nvPr>
        </p:nvSpPr>
        <p:spPr>
          <a:xfrm>
            <a:off x="5076825" y="643467"/>
            <a:ext cx="6481233" cy="3379894"/>
          </a:xfrm>
        </p:spPr>
        <p:txBody>
          <a:bodyPr vert="horz" lIns="91440" tIns="45720" rIns="91440" bIns="45720" rtlCol="0" anchor="b">
            <a:normAutofit/>
          </a:bodyPr>
          <a:lstStyle/>
          <a:p>
            <a:pPr>
              <a:lnSpc>
                <a:spcPct val="95000"/>
              </a:lnSpc>
            </a:pPr>
            <a:r>
              <a:rPr lang="en-US" sz="4600" dirty="0"/>
              <a:t>Having difficulty with</a:t>
            </a:r>
            <a:br>
              <a:rPr lang="en-US" sz="4600" dirty="0"/>
            </a:br>
            <a:r>
              <a:rPr lang="en-US" sz="4600" dirty="0"/>
              <a:t>Executive Functioning is </a:t>
            </a:r>
            <a:r>
              <a:rPr lang="en-US" sz="4600" b="1" u="sng" dirty="0"/>
              <a:t>not</a:t>
            </a:r>
            <a:r>
              <a:rPr lang="en-US" sz="4600" dirty="0"/>
              <a:t> laziness</a:t>
            </a:r>
          </a:p>
        </p:txBody>
      </p:sp>
      <p:sp>
        <p:nvSpPr>
          <p:cNvPr id="5" name="Content Placeholder 4">
            <a:extLst>
              <a:ext uri="{FF2B5EF4-FFF2-40B4-BE49-F238E27FC236}">
                <a16:creationId xmlns:a16="http://schemas.microsoft.com/office/drawing/2014/main" id="{4BDD2DF0-EF6A-49AC-9AEC-9E03F44D8FAF}"/>
              </a:ext>
            </a:extLst>
          </p:cNvPr>
          <p:cNvSpPr>
            <a:spLocks noGrp="1"/>
          </p:cNvSpPr>
          <p:nvPr>
            <p:ph idx="1"/>
          </p:nvPr>
        </p:nvSpPr>
        <p:spPr>
          <a:xfrm>
            <a:off x="5313709" y="4470840"/>
            <a:ext cx="6244349" cy="1743693"/>
          </a:xfrm>
        </p:spPr>
        <p:txBody>
          <a:bodyPr vert="horz" lIns="91440" tIns="45720" rIns="91440" bIns="45720" rtlCol="0" anchor="t">
            <a:normAutofit/>
          </a:bodyPr>
          <a:lstStyle/>
          <a:p>
            <a:pPr marL="0" indent="0">
              <a:lnSpc>
                <a:spcPct val="130000"/>
              </a:lnSpc>
              <a:buNone/>
            </a:pPr>
            <a:r>
              <a:rPr lang="en-US" sz="2400" dirty="0"/>
              <a:t>It’s a legitimate problem for a lot of people. </a:t>
            </a:r>
          </a:p>
        </p:txBody>
      </p:sp>
      <p:cxnSp>
        <p:nvCxnSpPr>
          <p:cNvPr id="48" name="Straight Connector 47">
            <a:extLst>
              <a:ext uri="{FF2B5EF4-FFF2-40B4-BE49-F238E27FC236}">
                <a16:creationId xmlns:a16="http://schemas.microsoft.com/office/drawing/2014/main" id="{9EBAABD3-7850-4600-BF15-44633214A8E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98564" y="0"/>
            <a:ext cx="0" cy="685800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15FFF46-7665-4A66-A43B-FEE4EA33476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8324" y="422855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59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0A0D56-C9AD-4110-91AE-2A4BBF5C88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3B4D6E-E900-4B2E-A90E-E10F3F0D2D97}"/>
              </a:ext>
            </a:extLst>
          </p:cNvPr>
          <p:cNvSpPr>
            <a:spLocks noGrp="1"/>
          </p:cNvSpPr>
          <p:nvPr>
            <p:ph type="title"/>
          </p:nvPr>
        </p:nvSpPr>
        <p:spPr>
          <a:xfrm>
            <a:off x="4939646" y="568345"/>
            <a:ext cx="6764625" cy="1560716"/>
          </a:xfrm>
        </p:spPr>
        <p:txBody>
          <a:bodyPr>
            <a:normAutofit/>
          </a:bodyPr>
          <a:lstStyle/>
          <a:p>
            <a:r>
              <a:rPr lang="en-US" dirty="0"/>
              <a:t>Types of Executive Functioning</a:t>
            </a:r>
          </a:p>
        </p:txBody>
      </p:sp>
      <p:sp>
        <p:nvSpPr>
          <p:cNvPr id="14" name="Rounded Rectangle 13">
            <a:extLst>
              <a:ext uri="{FF2B5EF4-FFF2-40B4-BE49-F238E27FC236}">
                <a16:creationId xmlns:a16="http://schemas.microsoft.com/office/drawing/2014/main" id="{FF6CD192-AEC2-4532-8B04-F0222376472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1534308"/>
            <a:ext cx="3640541"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Graphic 8" descr="Head with Gears">
            <a:extLst>
              <a:ext uri="{FF2B5EF4-FFF2-40B4-BE49-F238E27FC236}">
                <a16:creationId xmlns:a16="http://schemas.microsoft.com/office/drawing/2014/main" id="{E99287C3-F941-4360-95A4-F494EA2B5F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89970" y="2239560"/>
            <a:ext cx="2959246" cy="2959246"/>
          </a:xfrm>
          <a:prstGeom prst="rect">
            <a:avLst/>
          </a:prstGeom>
        </p:spPr>
      </p:pic>
      <p:cxnSp>
        <p:nvCxnSpPr>
          <p:cNvPr id="16" name="Straight Connector 15">
            <a:extLst>
              <a:ext uri="{FF2B5EF4-FFF2-40B4-BE49-F238E27FC236}">
                <a16:creationId xmlns:a16="http://schemas.microsoft.com/office/drawing/2014/main" id="{ED22D97A-9000-40A1-A671-A23DB8BF93C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39646" y="2176009"/>
            <a:ext cx="6764625"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182DB41E-A9FD-486B-AF54-F113953A1004}"/>
              </a:ext>
            </a:extLst>
          </p:cNvPr>
          <p:cNvSpPr>
            <a:spLocks noGrp="1"/>
          </p:cNvSpPr>
          <p:nvPr>
            <p:ph idx="1"/>
          </p:nvPr>
        </p:nvSpPr>
        <p:spPr>
          <a:xfrm>
            <a:off x="4939646" y="2438400"/>
            <a:ext cx="6764626" cy="3651504"/>
          </a:xfrm>
        </p:spPr>
        <p:txBody>
          <a:bodyPr>
            <a:normAutofit/>
          </a:bodyPr>
          <a:lstStyle/>
          <a:p>
            <a:pPr>
              <a:lnSpc>
                <a:spcPct val="101000"/>
              </a:lnSpc>
            </a:pPr>
            <a:r>
              <a:rPr lang="en-US" dirty="0"/>
              <a:t>There are several, and often overlap together:</a:t>
            </a:r>
          </a:p>
          <a:p>
            <a:pPr lvl="1">
              <a:lnSpc>
                <a:spcPct val="101000"/>
              </a:lnSpc>
            </a:pPr>
            <a:r>
              <a:rPr lang="en-US" dirty="0"/>
              <a:t>Inhibition</a:t>
            </a:r>
          </a:p>
          <a:p>
            <a:pPr lvl="1">
              <a:lnSpc>
                <a:spcPct val="101000"/>
              </a:lnSpc>
            </a:pPr>
            <a:r>
              <a:rPr lang="en-US" dirty="0"/>
              <a:t>Shift</a:t>
            </a:r>
          </a:p>
          <a:p>
            <a:pPr lvl="1">
              <a:lnSpc>
                <a:spcPct val="101000"/>
              </a:lnSpc>
            </a:pPr>
            <a:r>
              <a:rPr lang="en-US" dirty="0"/>
              <a:t>Emotional Control</a:t>
            </a:r>
          </a:p>
          <a:p>
            <a:pPr lvl="1">
              <a:lnSpc>
                <a:spcPct val="101000"/>
              </a:lnSpc>
            </a:pPr>
            <a:r>
              <a:rPr lang="en-US" dirty="0"/>
              <a:t>Initiation</a:t>
            </a:r>
          </a:p>
          <a:p>
            <a:pPr lvl="1">
              <a:lnSpc>
                <a:spcPct val="101000"/>
              </a:lnSpc>
            </a:pPr>
            <a:r>
              <a:rPr lang="en-US" dirty="0"/>
              <a:t>Working Memory</a:t>
            </a:r>
          </a:p>
          <a:p>
            <a:pPr lvl="1">
              <a:lnSpc>
                <a:spcPct val="101000"/>
              </a:lnSpc>
            </a:pPr>
            <a:r>
              <a:rPr lang="en-US" dirty="0"/>
              <a:t>Planning/Organization</a:t>
            </a:r>
          </a:p>
          <a:p>
            <a:pPr lvl="1">
              <a:lnSpc>
                <a:spcPct val="101000"/>
              </a:lnSpc>
            </a:pPr>
            <a:r>
              <a:rPr lang="en-US" dirty="0"/>
              <a:t>Organization of Materials</a:t>
            </a:r>
          </a:p>
          <a:p>
            <a:pPr lvl="1">
              <a:lnSpc>
                <a:spcPct val="101000"/>
              </a:lnSpc>
            </a:pPr>
            <a:r>
              <a:rPr lang="en-US" dirty="0"/>
              <a:t>Self-Monitoring</a:t>
            </a:r>
          </a:p>
          <a:p>
            <a:pPr marL="320040" lvl="1" indent="0">
              <a:lnSpc>
                <a:spcPct val="101000"/>
              </a:lnSpc>
              <a:buNone/>
            </a:pPr>
            <a:endParaRPr lang="en-US" dirty="0"/>
          </a:p>
        </p:txBody>
      </p:sp>
    </p:spTree>
    <p:extLst>
      <p:ext uri="{BB962C8B-B14F-4D97-AF65-F5344CB8AC3E}">
        <p14:creationId xmlns:p14="http://schemas.microsoft.com/office/powerpoint/2010/main" val="403606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CA1C-1A0A-4E65-938B-E3127BFF546F}"/>
              </a:ext>
            </a:extLst>
          </p:cNvPr>
          <p:cNvSpPr>
            <a:spLocks noGrp="1"/>
          </p:cNvSpPr>
          <p:nvPr>
            <p:ph type="title"/>
          </p:nvPr>
        </p:nvSpPr>
        <p:spPr/>
        <p:txBody>
          <a:bodyPr>
            <a:normAutofit/>
          </a:bodyPr>
          <a:lstStyle/>
          <a:p>
            <a:r>
              <a:rPr lang="en-US" dirty="0"/>
              <a:t>Planning and</a:t>
            </a:r>
            <a:br>
              <a:rPr lang="en-US" dirty="0"/>
            </a:br>
            <a:r>
              <a:rPr lang="en-US" dirty="0"/>
              <a:t>Organization</a:t>
            </a:r>
          </a:p>
        </p:txBody>
      </p:sp>
      <p:sp>
        <p:nvSpPr>
          <p:cNvPr id="3" name="Text Placeholder 2">
            <a:extLst>
              <a:ext uri="{FF2B5EF4-FFF2-40B4-BE49-F238E27FC236}">
                <a16:creationId xmlns:a16="http://schemas.microsoft.com/office/drawing/2014/main" id="{3A81A4FC-BE9A-46A0-8079-18935D7BD0E6}"/>
              </a:ext>
            </a:extLst>
          </p:cNvPr>
          <p:cNvSpPr>
            <a:spLocks noGrp="1"/>
          </p:cNvSpPr>
          <p:nvPr>
            <p:ph type="body" idx="1"/>
          </p:nvPr>
        </p:nvSpPr>
        <p:spPr/>
        <p:txBody>
          <a:bodyPr/>
          <a:lstStyle/>
          <a:p>
            <a:r>
              <a:rPr lang="en-US" dirty="0"/>
              <a:t>How does it fit in with independent living?</a:t>
            </a:r>
          </a:p>
        </p:txBody>
      </p:sp>
    </p:spTree>
    <p:extLst>
      <p:ext uri="{BB962C8B-B14F-4D97-AF65-F5344CB8AC3E}">
        <p14:creationId xmlns:p14="http://schemas.microsoft.com/office/powerpoint/2010/main" val="2482884508"/>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2014</TotalTime>
  <Words>1690</Words>
  <Application>Microsoft Office PowerPoint</Application>
  <PresentationFormat>Widescreen</PresentationFormat>
  <Paragraphs>176</Paragraphs>
  <Slides>28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Century Schoolbook</vt:lpstr>
      <vt:lpstr>Corbel</vt:lpstr>
      <vt:lpstr>Feathered</vt:lpstr>
      <vt:lpstr>Organization and Planning: Practical Strategies for Independent Living</vt:lpstr>
      <vt:lpstr>A Brief Introduction</vt:lpstr>
      <vt:lpstr>Independent Living</vt:lpstr>
      <vt:lpstr>PowerPoint Presentation</vt:lpstr>
      <vt:lpstr>Interdependence</vt:lpstr>
      <vt:lpstr>Executive Functioning</vt:lpstr>
      <vt:lpstr>Having difficulty with Executive Functioning is not laziness</vt:lpstr>
      <vt:lpstr>Types of Executive Functioning</vt:lpstr>
      <vt:lpstr>Planning and Organization</vt:lpstr>
      <vt:lpstr>“Adulting” is complicated.</vt:lpstr>
      <vt:lpstr>Physical Resources</vt:lpstr>
      <vt:lpstr>Online Resources</vt:lpstr>
      <vt:lpstr>Strategies and Tools</vt:lpstr>
      <vt:lpstr>First/Then  Boards</vt:lpstr>
      <vt:lpstr>Visual Schedules</vt:lpstr>
      <vt:lpstr>Post-it Notes</vt:lpstr>
      <vt:lpstr>Medication Boxes</vt:lpstr>
      <vt:lpstr>Assistive Technology and Apps</vt:lpstr>
      <vt:lpstr>Phone Calendars and Organizers</vt:lpstr>
      <vt:lpstr>Habit Trackers</vt:lpstr>
      <vt:lpstr>Phone Reminders and Alarms</vt:lpstr>
      <vt:lpstr>Pen and Paper Methods</vt:lpstr>
      <vt:lpstr> Agendas and Planners</vt:lpstr>
      <vt:lpstr>Worksheets and Lists</vt:lpstr>
      <vt:lpstr>What if I have no motivation?</vt:lpstr>
      <vt:lpstr>Burnout and Meltdowns</vt:lpstr>
      <vt:lpstr>Sources and Research Information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 and Planning: Practical Strategies for Independent Living</dc:title>
  <dc:creator>Courtney Johnson</dc:creator>
  <cp:lastModifiedBy>Information Technology</cp:lastModifiedBy>
  <cp:revision>34</cp:revision>
  <dcterms:created xsi:type="dcterms:W3CDTF">2018-02-24T04:50:40Z</dcterms:created>
  <dcterms:modified xsi:type="dcterms:W3CDTF">2019-03-27T02:49:07Z</dcterms:modified>
</cp:coreProperties>
</file>