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70" r:id="rId3"/>
    <p:sldId id="337" r:id="rId4"/>
    <p:sldId id="336" r:id="rId5"/>
    <p:sldId id="332" r:id="rId6"/>
    <p:sldId id="357" r:id="rId7"/>
    <p:sldId id="355" r:id="rId8"/>
    <p:sldId id="356" r:id="rId9"/>
    <p:sldId id="341" r:id="rId10"/>
    <p:sldId id="361" r:id="rId11"/>
    <p:sldId id="358" r:id="rId12"/>
    <p:sldId id="362" r:id="rId13"/>
    <p:sldId id="344" r:id="rId14"/>
    <p:sldId id="339" r:id="rId15"/>
    <p:sldId id="347" r:id="rId16"/>
    <p:sldId id="352" r:id="rId17"/>
    <p:sldId id="351" r:id="rId18"/>
    <p:sldId id="374" r:id="rId19"/>
    <p:sldId id="363" r:id="rId20"/>
    <p:sldId id="349" r:id="rId21"/>
    <p:sldId id="338" r:id="rId22"/>
    <p:sldId id="346" r:id="rId23"/>
    <p:sldId id="359" r:id="rId24"/>
    <p:sldId id="364" r:id="rId25"/>
    <p:sldId id="369" r:id="rId26"/>
    <p:sldId id="370" r:id="rId27"/>
    <p:sldId id="365" r:id="rId28"/>
    <p:sldId id="366" r:id="rId29"/>
    <p:sldId id="373" r:id="rId30"/>
    <p:sldId id="375" r:id="rId31"/>
    <p:sldId id="368" r:id="rId32"/>
    <p:sldId id="376" r:id="rId33"/>
    <p:sldId id="377" r:id="rId34"/>
    <p:sldId id="367" r:id="rId35"/>
    <p:sldId id="360" r:id="rId36"/>
    <p:sldId id="350" r:id="rId37"/>
    <p:sldId id="340" r:id="rId38"/>
    <p:sldId id="348" r:id="rId39"/>
    <p:sldId id="353" r:id="rId40"/>
    <p:sldId id="371" r:id="rId41"/>
    <p:sldId id="372" r:id="rId42"/>
    <p:sldId id="354" r:id="rId43"/>
    <p:sldId id="297" r:id="rId44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CE0"/>
    <a:srgbClr val="009A9F"/>
    <a:srgbClr val="EC7722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97545" autoAdjust="0"/>
  </p:normalViewPr>
  <p:slideViewPr>
    <p:cSldViewPr snapToGrid="0">
      <p:cViewPr varScale="1">
        <p:scale>
          <a:sx n="65" d="100"/>
          <a:sy n="65" d="100"/>
        </p:scale>
        <p:origin x="135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89535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58595B"/>
                </a:solidFill>
                <a:latin typeface="UniversLTStd-LightCn"/>
                <a:cs typeface="UniversLTStd-LightCn"/>
              </a:rPr>
              <a:t>‹#›</a:t>
            </a:fld>
            <a:endParaRPr sz="1200">
              <a:latin typeface="UniversLTStd-LightCn"/>
              <a:cs typeface="UniversLTStd-LightC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0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0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8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6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89535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58595B"/>
                </a:solidFill>
                <a:latin typeface="UniversLTStd-LightCn"/>
                <a:cs typeface="UniversLTStd-LightCn"/>
              </a:rPr>
              <a:t>‹#›</a:t>
            </a:fld>
            <a:endParaRPr sz="1200">
              <a:latin typeface="UniversLTStd-LightCn"/>
              <a:cs typeface="UniversLTStd-LightC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66800" y="1995879"/>
            <a:ext cx="3637686" cy="41100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89535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58595B"/>
                </a:solidFill>
                <a:latin typeface="UniversLTStd-LightCn"/>
                <a:cs typeface="UniversLTStd-LightCn"/>
              </a:rPr>
              <a:t>‹#›</a:t>
            </a:fld>
            <a:endParaRPr sz="1200">
              <a:latin typeface="UniversLTStd-LightCn"/>
              <a:cs typeface="UniversLTStd-LightCn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03" y="216888"/>
            <a:ext cx="1357552" cy="275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89535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58595B"/>
                </a:solidFill>
                <a:latin typeface="UniversLTStd-LightCn"/>
                <a:cs typeface="UniversLTStd-LightCn"/>
              </a:rPr>
              <a:t>‹#›</a:t>
            </a:fld>
            <a:endParaRPr sz="1200">
              <a:latin typeface="UniversLTStd-LightCn"/>
              <a:cs typeface="UniversLTStd-LightCn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03" y="216888"/>
            <a:ext cx="1357552" cy="275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89535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58595B"/>
                </a:solidFill>
                <a:latin typeface="UniversLTStd-LightCn"/>
                <a:cs typeface="UniversLTStd-LightCn"/>
              </a:rPr>
              <a:t>‹#›</a:t>
            </a:fld>
            <a:endParaRPr sz="1200">
              <a:latin typeface="UniversLTStd-LightCn"/>
              <a:cs typeface="UniversLTStd-LightC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2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A517-19A9-0849-A481-941450D9A1E2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1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6800" y="648610"/>
            <a:ext cx="7924800" cy="873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57772" y="71628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89535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58595B"/>
                </a:solidFill>
                <a:latin typeface="UniversLTStd-LightCn"/>
                <a:cs typeface="UniversLTStd-LightCn"/>
              </a:rPr>
              <a:t>‹#›</a:t>
            </a:fld>
            <a:endParaRPr sz="1200">
              <a:latin typeface="UniversLTStd-LightCn"/>
              <a:cs typeface="UniversLTStd-LightC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/>
            </a:gs>
            <a:gs pos="100000">
              <a:srgbClr val="005EB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7A517-19A9-0849-A481-941450D9A1E2}" type="datetimeFigureOut">
              <a:rPr lang="en-US" smtClean="0"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F5226-F131-3141-9340-CE36A616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47ACE0"/>
            </a:gs>
            <a:gs pos="100000">
              <a:srgbClr val="005EB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17700" y="3330397"/>
            <a:ext cx="7243233" cy="108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000" spc="-60" dirty="0">
                <a:solidFill>
                  <a:srgbClr val="FFFFFF"/>
                </a:solidFill>
                <a:latin typeface="Arial"/>
                <a:cs typeface="Arial"/>
              </a:rPr>
              <a:t>Using Social Media to Make Healthy Connections</a:t>
            </a:r>
          </a:p>
          <a:p>
            <a:pPr marL="12700">
              <a:lnSpc>
                <a:spcPct val="100000"/>
              </a:lnSpc>
            </a:pPr>
            <a:endParaRPr lang="en-US" sz="4000" spc="-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en-US" sz="2800" spc="-60" dirty="0">
                <a:solidFill>
                  <a:srgbClr val="FFFFFF"/>
                </a:solidFill>
                <a:latin typeface="Arial"/>
                <a:cs typeface="Arial"/>
              </a:rPr>
              <a:t>Stacey Dixon, Ph.D.</a:t>
            </a:r>
          </a:p>
          <a:p>
            <a:pPr marL="12700" algn="ctr">
              <a:lnSpc>
                <a:spcPct val="100000"/>
              </a:lnSpc>
            </a:pPr>
            <a:r>
              <a:rPr lang="en-US" sz="2800" spc="-60" dirty="0">
                <a:solidFill>
                  <a:srgbClr val="FFFFFF"/>
                </a:solidFill>
                <a:latin typeface="Arial"/>
                <a:cs typeface="Arial"/>
              </a:rPr>
              <a:t>Director of Behavior Supports</a:t>
            </a:r>
          </a:p>
          <a:p>
            <a:pPr marL="12700" algn="ctr">
              <a:lnSpc>
                <a:spcPct val="100000"/>
              </a:lnSpc>
            </a:pPr>
            <a:r>
              <a:rPr lang="en-US" sz="2800" spc="-60" dirty="0">
                <a:solidFill>
                  <a:srgbClr val="FFFFFF"/>
                </a:solidFill>
                <a:latin typeface="Arial"/>
                <a:cs typeface="Arial"/>
              </a:rPr>
              <a:t>BlueCare Tennessee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433" y="2590800"/>
            <a:ext cx="1752600" cy="355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111500"/>
            <a:ext cx="85534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06" y="539750"/>
            <a:ext cx="2266950" cy="2228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Potential Pitfalls of Social Media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10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lvl="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Difficult to discern the accuracy of information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Online, you can find “support” and “evidence” for any point of view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“Fake news”</a:t>
            </a:r>
          </a:p>
          <a:p>
            <a:pPr marL="285750" lvl="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2" y="3703040"/>
            <a:ext cx="7429500" cy="39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1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Potential Pitfalls of Social Media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11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lvl="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Difficult to discern honesty/integrity/intentions of other parties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News Flash:  People LIE!  </a:t>
            </a: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“Love Bombing”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“Catfishing”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“Ghosting”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“Cricketing”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“Submarining”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675239"/>
            <a:ext cx="3782961" cy="23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9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Opportunities for Social Learning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12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Practice the content of interactions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Use tools to check your perceptions, your use of terms and </a:t>
            </a:r>
            <a:r>
              <a:rPr lang="en-US" sz="2400" dirty="0" err="1">
                <a:latin typeface="Arial"/>
                <a:cs typeface="Arial"/>
              </a:rPr>
              <a:t>emojis</a:t>
            </a:r>
            <a:r>
              <a:rPr lang="en-US" sz="2400" dirty="0">
                <a:latin typeface="Arial"/>
                <a:cs typeface="Arial"/>
              </a:rPr>
              <a:t>, and the “unwritten rules” for social etiquette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When in doubt, Google it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Wonder what it means? Urban Dictionary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Is it real or fake? FactCheck.org, Snopes.com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Ask someone for advice before hitting “Send”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Review a thread of conversation to see where </a:t>
            </a:r>
          </a:p>
          <a:p>
            <a:pPr>
              <a:buClr>
                <a:srgbClr val="005DB9"/>
              </a:buClr>
              <a:buSzPct val="80000"/>
            </a:pPr>
            <a:r>
              <a:rPr lang="en-US" sz="2400" dirty="0">
                <a:latin typeface="Arial"/>
                <a:cs typeface="Arial"/>
              </a:rPr>
              <a:t>	your communication worked and where it didn’t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71" y="4881716"/>
            <a:ext cx="2113629" cy="28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8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331" y="624605"/>
            <a:ext cx="8548687" cy="17002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Social Media: 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Avoiding Risks to Safety &amp; Privacy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68" y="2819400"/>
            <a:ext cx="2748116" cy="26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0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Risks to Safety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14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800" dirty="0">
                <a:latin typeface="Arial"/>
                <a:cs typeface="Arial"/>
              </a:rPr>
              <a:t>People on social media can lure you in to: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800" dirty="0">
                <a:latin typeface="Arial"/>
                <a:cs typeface="Arial"/>
              </a:rPr>
              <a:t>Exploit you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800" dirty="0">
                <a:latin typeface="Arial"/>
                <a:cs typeface="Arial"/>
              </a:rPr>
              <a:t>Physically abuse or threaten you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800" dirty="0">
                <a:latin typeface="Arial"/>
                <a:cs typeface="Arial"/>
              </a:rPr>
              <a:t>Sexually abuse or intimidate you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800" dirty="0">
                <a:latin typeface="Arial"/>
                <a:cs typeface="Arial"/>
              </a:rPr>
              <a:t>Coerce you or your family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8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800" dirty="0">
                <a:latin typeface="Arial"/>
                <a:cs typeface="Arial"/>
              </a:rPr>
              <a:t>People can use information you give them to harass, embarrass or extort you</a:t>
            </a:r>
          </a:p>
          <a:p>
            <a:pPr lvl="1">
              <a:buClr>
                <a:srgbClr val="005DB9"/>
              </a:buClr>
              <a:buSzPct val="80000"/>
            </a:pPr>
            <a:endParaRPr lang="en-US" sz="2800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38" y="5704370"/>
            <a:ext cx="31146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Decreasing Safety Risks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15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745157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200" dirty="0">
                <a:latin typeface="Arial"/>
                <a:cs typeface="Arial"/>
              </a:rPr>
              <a:t>Don’t give out your address or take someone to your home until you have met them in safe places a few times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200" dirty="0">
                <a:latin typeface="Arial"/>
                <a:cs typeface="Arial"/>
              </a:rPr>
              <a:t>NEVER loan people money….no matter what reason they have for asking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200" dirty="0">
                <a:latin typeface="Arial"/>
                <a:cs typeface="Arial"/>
              </a:rPr>
              <a:t>Don’t give a Social Media “friend” any information or pictures that you wouldn’t give anyone else on the street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200" dirty="0">
                <a:latin typeface="Arial"/>
                <a:cs typeface="Arial"/>
              </a:rPr>
              <a:t>If you would be embarrassed for your family to see it, don’t share it!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200" dirty="0">
                <a:latin typeface="Arial"/>
                <a:cs typeface="Arial"/>
              </a:rPr>
              <a:t>You don’t have to share information about yourself that might make you seem vulnerable, an “easy target”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200" dirty="0">
                <a:latin typeface="Arial"/>
                <a:cs typeface="Arial"/>
              </a:rPr>
              <a:t>If someone is threatening you online, report it to law enforcement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16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Risks to Privacy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16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GPS tracking in mobile apps or posting where you are tells thieves you aren’t home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78% of burglars use social networking sites to target homes</a:t>
            </a:r>
          </a:p>
          <a:p>
            <a:pPr lvl="1"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Every post, like, or click creates a digital footprint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Social media apps and sites collect data and share with third parties – unless you block them from doing so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Spam accounts – 71% of new accounts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Identity theft – 54% of social networking profiles have been targeted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"/>
            <a:ext cx="2286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83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Decreasing Privacy Risks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17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101852" y="1785567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Remember:  Screen shots are forever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Avoid posting your travel plans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Turn off tracking in apps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Create stronger passwords and change them frequently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Have different passwords for each social media site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When possible, use two-factor authentication</a:t>
            </a:r>
          </a:p>
          <a:p>
            <a:pPr lvl="1"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Avoid logging into social media on publicly used computers</a:t>
            </a:r>
          </a:p>
        </p:txBody>
      </p:sp>
    </p:spTree>
    <p:extLst>
      <p:ext uri="{BB962C8B-B14F-4D97-AF65-F5344CB8AC3E}">
        <p14:creationId xmlns:p14="http://schemas.microsoft.com/office/powerpoint/2010/main" val="53274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Decreasing Privacy Risks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18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101852" y="1785567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Read privacy policies, especially related to “data collection” and “third parties”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Check your privacy settings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Think twice before clicking on links and installing apps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Don’t accept unknown connection or friend requests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Know who you are talking to – check up on them!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91" y="5149024"/>
            <a:ext cx="28670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1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Protecting Your Mental Health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19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Take breaks from social media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Daily time limits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No screen time 1 hour before bed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Complete breaks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If it feels bad – STOP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Ignore trolls – responding makes it worse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Don’t ask people to “rate” your posts/Snaps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Ask someone you trust what they think is going right or wrong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Get help – no online communication is worth hurting yourself or anyone else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7" y="1664689"/>
            <a:ext cx="26765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4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995879"/>
            <a:ext cx="3709035" cy="3710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Know the benefits &amp; pitfalls of social media</a:t>
            </a:r>
          </a:p>
          <a:p>
            <a:pPr marL="241300" marR="12700" indent="-2286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endParaRPr lang="en-US" sz="1000" dirty="0">
              <a:latin typeface="Arial"/>
              <a:cs typeface="Arial"/>
            </a:endParaRPr>
          </a:p>
          <a:p>
            <a:pPr marL="241300" marR="12700" indent="-2286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endParaRPr lang="en-US" sz="1000" dirty="0">
              <a:latin typeface="Arial"/>
              <a:cs typeface="Arial"/>
            </a:endParaRPr>
          </a:p>
          <a:p>
            <a:pPr marL="241300" marR="12700" indent="-2286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endParaRPr lang="en-US" sz="1000" dirty="0">
              <a:latin typeface="Arial"/>
              <a:cs typeface="Arial"/>
            </a:endParaRPr>
          </a:p>
          <a:p>
            <a:pPr marL="241300" marR="12700" indent="-2286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endParaRPr lang="en-US" sz="1000" dirty="0">
              <a:latin typeface="Arial"/>
              <a:cs typeface="Arial"/>
            </a:endParaRPr>
          </a:p>
          <a:p>
            <a:pPr marL="241300" marR="12700" indent="-2286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endParaRPr lang="en-US" sz="1000" dirty="0">
              <a:latin typeface="Arial"/>
              <a:cs typeface="Arial"/>
            </a:endParaRPr>
          </a:p>
          <a:p>
            <a:pPr marL="241300" marR="12700" indent="-2286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endParaRPr lang="en-US" sz="1000" dirty="0">
              <a:latin typeface="Arial"/>
              <a:cs typeface="Arial"/>
            </a:endParaRPr>
          </a:p>
          <a:p>
            <a:pPr marL="355600" marR="12700" indent="-3429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Understand the common “unwritten rules” for communicating on social media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0" y="1995879"/>
            <a:ext cx="3649979" cy="40804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632460" indent="-3429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Know how to avoid common risks for personal safety &amp; privacy</a:t>
            </a:r>
          </a:p>
          <a:p>
            <a:pPr marL="355600" marR="632460" indent="-3429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endParaRPr lang="en-US" sz="1000" dirty="0">
              <a:latin typeface="Arial"/>
              <a:cs typeface="Arial"/>
            </a:endParaRPr>
          </a:p>
          <a:p>
            <a:pPr marL="355600" marR="632460" indent="-342900">
              <a:lnSpc>
                <a:spcPct val="114599"/>
              </a:lnSpc>
              <a:buClr>
                <a:srgbClr val="005DB9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n-US" sz="2400" dirty="0">
                <a:latin typeface="Arial"/>
                <a:cs typeface="Arial"/>
              </a:rPr>
              <a:t>Make plans for how to extend social media contacts into “real world” social settings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Objectives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</a:t>
            </a:fld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36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331" y="624605"/>
            <a:ext cx="8548687" cy="17002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Social Media: 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“Unwritten Rules”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2448232"/>
            <a:ext cx="3805084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7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Different Rules for Different Types of Social Media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21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530"/>
            <a:ext cx="1990725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947987"/>
            <a:ext cx="1905000" cy="187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7" y="4824412"/>
            <a:ext cx="2295525" cy="2219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462" y="1647056"/>
            <a:ext cx="2962275" cy="230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17" y="4892316"/>
            <a:ext cx="228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THINK Before You Post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22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52" y="2057400"/>
            <a:ext cx="4219421" cy="45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18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General Rules for Social Media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23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Screen shots are </a:t>
            </a:r>
            <a:r>
              <a:rPr lang="en-US" sz="2000" b="1" i="1" dirty="0">
                <a:latin typeface="Arial"/>
                <a:cs typeface="Arial"/>
              </a:rPr>
              <a:t>forever</a:t>
            </a:r>
            <a:r>
              <a:rPr lang="en-US" sz="2000" dirty="0">
                <a:latin typeface="Arial"/>
                <a:cs typeface="Arial"/>
              </a:rPr>
              <a:t> – Assume anyone can see what you post, both now and in the future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Erotic Pictures/Videos: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Males – most females DON’T want to see it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Females – most males DO want to see it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someone asks for it, STOP &amp; THINK – How could they use it? How could someone else use it? Is it worth it?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Reserve trust until you have met someone and see trustworthy behavior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You never have to respond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Remember that all social media is a means </a:t>
            </a:r>
          </a:p>
          <a:p>
            <a:pPr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	of communicating something about YOU, </a:t>
            </a:r>
          </a:p>
          <a:p>
            <a:pPr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	so is this post really what you want people </a:t>
            </a:r>
          </a:p>
          <a:p>
            <a:pPr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	to know?</a:t>
            </a:r>
          </a:p>
          <a:p>
            <a:pPr>
              <a:buClr>
                <a:srgbClr val="005DB9"/>
              </a:buClr>
              <a:buSzPct val="80000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5410200"/>
            <a:ext cx="17049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3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Snapchat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24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A group Snapchat can be an icebreaker for 1:1 Snapchats or texts, which are more like real conversation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overdo “selfies” to people who aren’t your best friends, or you look conceited and desperate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Snap in the middle of a conversation with someone else –RUDE!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Snap pictures of what you’re eating – BORING!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 Snap when you see something </a:t>
            </a:r>
            <a:r>
              <a:rPr lang="en-US" sz="2000" b="1" i="1" dirty="0">
                <a:latin typeface="Arial"/>
                <a:cs typeface="Arial"/>
              </a:rPr>
              <a:t>other people </a:t>
            </a:r>
            <a:r>
              <a:rPr lang="en-US" sz="2000" dirty="0">
                <a:latin typeface="Arial"/>
                <a:cs typeface="Arial"/>
              </a:rPr>
              <a:t>might find interesting (e.g., celebrity sighting, when you’re at a tourist attraction or fun activity)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Keep Snap stories to under 100 seconds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send too many Snaps a day, or you look like a stalker.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b="1" dirty="0">
                <a:latin typeface="Arial"/>
                <a:cs typeface="Arial"/>
              </a:rPr>
              <a:t>Limit to 5 Snaps a day to a group or one person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29" y="0"/>
            <a:ext cx="1663957" cy="17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63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Snapchat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25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someone Snaps you, it’s rude not to Snap back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But, wait for someone to Snap back before you Snap them again (called a double Snap)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you’re dating someone, then having a yellow heart next to their name is a MUST – it means you Snap with them the most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screen shot other’s Snaps and  post on other sites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you have a crush on someone, wait 5 seconds before opening their Snap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your crush doesn’t respond to you within 2 hours, they’re probably not into you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someone’s bothering you or creeping you out, BLOCK THEM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29" y="0"/>
            <a:ext cx="1663957" cy="17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Instagram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26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Post only 1-2 photos a day, not the same subject repeatedly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“like” every photo you see – or everything one person posts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 Ask permission before reposting someone else’s photo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use someone else’s photo without tagging them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comment and ask for a follow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Hashtags 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use them randomly – your message gets cluttered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Use common hashtags to increase your connections with like-minded people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Under 10 #s per post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Check a site like </a:t>
            </a:r>
            <a:r>
              <a:rPr lang="en-US" sz="2000" dirty="0" err="1">
                <a:latin typeface="Arial"/>
                <a:cs typeface="Arial"/>
              </a:rPr>
              <a:t>Hashtagify</a:t>
            </a:r>
            <a:r>
              <a:rPr lang="en-US" sz="2000" dirty="0">
                <a:latin typeface="Arial"/>
                <a:cs typeface="Arial"/>
              </a:rPr>
              <a:t> for most popular or related hashtags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0"/>
            <a:ext cx="19907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02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Facebook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27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818898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Only post to your wall what you want PUBLIC; otherwise use Message for personal information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share personal, work, or relationship problems in posts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make friend requests to strangers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it’s a friend’s friend, you can ask for an introduction</a:t>
            </a:r>
          </a:p>
          <a:p>
            <a:pPr lvl="1"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You don’t have to accept all friend requests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Comment on your friends’ posts now and then, but not on all their posts or even every day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Reply to comments, especially if they are questions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update your status or post continuously throughout a day – take breaks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0"/>
            <a:ext cx="2374490" cy="17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Facebook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28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818898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Repetitive themes make for boring walls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you want to post controversial topics, get ready for arguments, offending people, and being unfriended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tag your (female) friends in unattractive photos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10" y="0"/>
            <a:ext cx="2374490" cy="1769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5" y="4695247"/>
            <a:ext cx="19526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3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Twitter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29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Keep it short and sweet!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Start out 4-5 tweets/day – don’t be a “noisy” tweeter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Respond personally, not via </a:t>
            </a:r>
            <a:r>
              <a:rPr lang="en-US" sz="2000" dirty="0" err="1">
                <a:latin typeface="Arial"/>
                <a:cs typeface="Arial"/>
              </a:rPr>
              <a:t>autho</a:t>
            </a:r>
            <a:r>
              <a:rPr lang="en-US" sz="2000" dirty="0">
                <a:latin typeface="Arial"/>
                <a:cs typeface="Arial"/>
              </a:rPr>
              <a:t>-generated or scheduled tweets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Switch from Twitter to text when ready for 1:1 conversation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Keep profanity to a minimum – be thoughtful and respectful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Avoid Twitter Wars and “flaming” – Don’t be a Troll!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"/>
            <a:ext cx="1600200" cy="161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16" y="514977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9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331" y="624605"/>
            <a:ext cx="8548687" cy="170021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Social Media: 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Potential Benefits &amp; Pitfalls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3439225"/>
            <a:ext cx="3035808" cy="28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30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Twitter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30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Avoid minutiae – nobody cares what you had for breakfast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Use the @reply to publicly thank someone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Talk about other people more than yourself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Show interest in others before asking them to care about you (or what you do)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Ask questions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beg people to read your blog or retweet you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Rein in your </a:t>
            </a:r>
            <a:r>
              <a:rPr lang="en-US" sz="2000" dirty="0" err="1">
                <a:latin typeface="Arial"/>
                <a:cs typeface="Arial"/>
              </a:rPr>
              <a:t>netspeak</a:t>
            </a:r>
            <a:r>
              <a:rPr lang="en-US" sz="2000" dirty="0">
                <a:latin typeface="Arial"/>
                <a:cs typeface="Arial"/>
              </a:rPr>
              <a:t> and abbreviations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“lol” or “</a:t>
            </a:r>
            <a:r>
              <a:rPr lang="en-US" sz="2000" dirty="0" err="1">
                <a:latin typeface="Arial"/>
                <a:cs typeface="Arial"/>
              </a:rPr>
              <a:t>smh</a:t>
            </a:r>
            <a:r>
              <a:rPr lang="en-US" sz="2000" dirty="0">
                <a:latin typeface="Arial"/>
                <a:cs typeface="Arial"/>
              </a:rPr>
              <a:t>” is fine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“omg jus </a:t>
            </a:r>
            <a:r>
              <a:rPr lang="en-US" sz="2000" dirty="0" err="1">
                <a:latin typeface="Arial"/>
                <a:cs typeface="Arial"/>
              </a:rPr>
              <a:t>chkd</a:t>
            </a:r>
            <a:r>
              <a:rPr lang="en-US" sz="2000" dirty="0">
                <a:latin typeface="Arial"/>
                <a:cs typeface="Arial"/>
              </a:rPr>
              <a:t> out th3 n3w </a:t>
            </a:r>
            <a:r>
              <a:rPr lang="en-US" sz="2000" dirty="0" err="1">
                <a:latin typeface="Arial"/>
                <a:cs typeface="Arial"/>
              </a:rPr>
              <a:t>Wwrld</a:t>
            </a:r>
            <a:r>
              <a:rPr lang="en-US" sz="2000" dirty="0">
                <a:latin typeface="Arial"/>
                <a:cs typeface="Arial"/>
              </a:rPr>
              <a:t> ep its </a:t>
            </a:r>
            <a:r>
              <a:rPr lang="en-US" sz="2000" dirty="0" err="1">
                <a:latin typeface="Arial"/>
                <a:cs typeface="Arial"/>
              </a:rPr>
              <a:t>kool</a:t>
            </a:r>
            <a:r>
              <a:rPr lang="en-US" sz="2000" dirty="0">
                <a:latin typeface="Arial"/>
                <a:cs typeface="Arial"/>
              </a:rPr>
              <a:t>” is infuriating</a:t>
            </a:r>
          </a:p>
          <a:p>
            <a:pPr lvl="1"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Hashtags - Limit to 2 per Tweet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"/>
            <a:ext cx="16002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4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Messenger &amp; Texting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31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7672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Greetings are helpful, but not necessary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“what do you have planned today”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“wondered if you want to see a movie”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“u up” = booty call…will likely get you shut down</a:t>
            </a:r>
          </a:p>
          <a:p>
            <a:pPr lvl="1"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ALL CAPS = SHOUTING!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correct others’ grammar or spelling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Not sure what they meant?  Ask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Avoid excessive abbreviations – “how r u” – interpreted as lazy or immature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“K” or “uh huh” or “sure” – sound rude or uncaring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Don’t like exclamation points?  Too bad!  They are like a smile to the reader!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42" y="120445"/>
            <a:ext cx="1666158" cy="14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8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Messenger &amp; Texting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32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7672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Type one thought at a time; better to send a short sequence of thoughts rather than one long text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someone doesn’t respond, they might: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Be driving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Be busy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Not into you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you try again in a couple of hours and they still don’t respond, let them be the one to make the next move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Use </a:t>
            </a:r>
            <a:r>
              <a:rPr lang="en-US" sz="2000" dirty="0" err="1">
                <a:latin typeface="Arial"/>
                <a:cs typeface="Arial"/>
              </a:rPr>
              <a:t>emojis</a:t>
            </a:r>
            <a:r>
              <a:rPr lang="en-US" sz="2000" dirty="0">
                <a:latin typeface="Arial"/>
                <a:cs typeface="Arial"/>
              </a:rPr>
              <a:t> to set the tone and alleviate sarcasm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42" y="120445"/>
            <a:ext cx="1666158" cy="1498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5638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5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Messenger &amp; Texting Etiquette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33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822143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the conversation is long or complex, ask if you can call instead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b="1" dirty="0">
                <a:latin typeface="Arial"/>
                <a:cs typeface="Arial"/>
              </a:rPr>
              <a:t>Never, </a:t>
            </a:r>
            <a:r>
              <a:rPr lang="en-US" sz="2000" b="1" i="1" dirty="0">
                <a:latin typeface="Arial"/>
                <a:cs typeface="Arial"/>
              </a:rPr>
              <a:t>never</a:t>
            </a:r>
            <a:r>
              <a:rPr lang="en-US" sz="2000" b="1" dirty="0">
                <a:latin typeface="Arial"/>
                <a:cs typeface="Arial"/>
              </a:rPr>
              <a:t>, NEVER </a:t>
            </a:r>
            <a:r>
              <a:rPr lang="en-US" sz="2000" dirty="0">
                <a:latin typeface="Arial"/>
                <a:cs typeface="Arial"/>
              </a:rPr>
              <a:t>break up with someone via text/IM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No drunk texting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One IM nudge or buzz is the limit – multiple nudging is annoying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On IM, set your status as busy/away when unavailable, so people don’t get mad when you aren’t answering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Clear endings are helpful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Goodbye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TTYL – “talk to you later”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BRB – “be right back”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42" y="120445"/>
            <a:ext cx="1666158" cy="149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12" y="5159692"/>
            <a:ext cx="18573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68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Your Examples: Lessons Learned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34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42" y="1995879"/>
            <a:ext cx="5383161" cy="42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42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Your Questions:  “Unwritten Rules” 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35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rgbClr val="005DB9"/>
              </a:buClr>
              <a:buSzPct val="80000"/>
            </a:pPr>
            <a:r>
              <a:rPr lang="en-US" sz="2400" dirty="0">
                <a:latin typeface="Arial"/>
                <a:cs typeface="Arial"/>
              </a:rPr>
              <a:t>What does that mean?</a:t>
            </a:r>
          </a:p>
          <a:p>
            <a:pPr>
              <a:buClr>
                <a:srgbClr val="005DB9"/>
              </a:buClr>
              <a:buSzPct val="80000"/>
            </a:pPr>
            <a:r>
              <a:rPr lang="en-US" sz="2400" dirty="0">
                <a:latin typeface="Arial"/>
                <a:cs typeface="Arial"/>
              </a:rPr>
              <a:t>					</a:t>
            </a:r>
          </a:p>
          <a:p>
            <a:pPr>
              <a:buClr>
                <a:srgbClr val="005DB9"/>
              </a:buClr>
              <a:buSzPct val="80000"/>
            </a:pPr>
            <a:r>
              <a:rPr lang="en-US" sz="2400" dirty="0">
                <a:latin typeface="Arial"/>
                <a:cs typeface="Arial"/>
              </a:rPr>
              <a:t>							What should I do if……?</a:t>
            </a:r>
          </a:p>
          <a:p>
            <a:pPr>
              <a:buClr>
                <a:srgbClr val="005DB9"/>
              </a:buClr>
              <a:buSzPct val="80000"/>
            </a:pPr>
            <a:endParaRPr lang="en-US" sz="24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endParaRPr lang="en-US" sz="24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endParaRPr lang="en-US" sz="24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endParaRPr lang="en-US" sz="24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endParaRPr lang="en-US" sz="24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endParaRPr lang="en-US" sz="24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r>
              <a:rPr lang="en-US" sz="2400" dirty="0">
                <a:latin typeface="Arial"/>
                <a:cs typeface="Arial"/>
              </a:rPr>
              <a:t>		Now what do I say?</a:t>
            </a:r>
          </a:p>
          <a:p>
            <a:pPr>
              <a:buClr>
                <a:srgbClr val="005DB9"/>
              </a:buClr>
              <a:buSzPct val="80000"/>
            </a:pPr>
            <a:endParaRPr lang="en-US" sz="24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r>
              <a:rPr lang="en-US" sz="2400" dirty="0">
                <a:latin typeface="Arial"/>
                <a:cs typeface="Arial"/>
              </a:rPr>
              <a:t>									Should I….?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88" y="3333903"/>
            <a:ext cx="20002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36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331" y="624605"/>
            <a:ext cx="8548687" cy="1700212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From Social Media to “Real World” Settings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952528"/>
            <a:ext cx="3035808" cy="28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95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The Pitch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37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619250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buClr>
                <a:srgbClr val="005DB9"/>
              </a:buClr>
              <a:buSzPct val="80000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Start with the next step and work your way up: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on Snapchat, Instagram, or Facebook </a:t>
            </a:r>
            <a:r>
              <a:rPr lang="en-US" sz="2000" dirty="0">
                <a:latin typeface="Arial"/>
                <a:cs typeface="Arial"/>
                <a:sym typeface="Wingdings" panose="05000000000000000000" pitchFamily="2" charset="2"/>
              </a:rPr>
              <a:t> Text/Message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  <a:sym typeface="Wingdings" panose="05000000000000000000" pitchFamily="2" charset="2"/>
              </a:rPr>
              <a:t>If texting  Phone call 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  <a:sym typeface="Wingdings" panose="05000000000000000000" pitchFamily="2" charset="2"/>
              </a:rPr>
              <a:t>If phone call  Skype or invite to meet in person</a:t>
            </a: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Have the invite in mind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Where 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When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Doing what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How to get there (Going together? Meeting </a:t>
            </a:r>
          </a:p>
          <a:p>
            <a:pPr lvl="1"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	there?)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Who else will be there, if this applies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Follow up with a text the day before or the </a:t>
            </a:r>
          </a:p>
          <a:p>
            <a:pPr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	morning of the meet-up (e.g., “Hey, you still up </a:t>
            </a:r>
          </a:p>
          <a:p>
            <a:pPr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	for lunch today?”)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3200400"/>
            <a:ext cx="3035808" cy="266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84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The Meet-Up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38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745156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For safety, start in public space before meeting privately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Somewhere quiet enough for conversation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Doing something BOTH of you enjoy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Plan on first meet-up lasting about 1 hour, unless the planned activity is longer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Start with a greeting, a smile and a light compliment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“Hey, it’s good to finally meet you!”</a:t>
            </a:r>
          </a:p>
          <a:p>
            <a:pPr>
              <a:buClr>
                <a:srgbClr val="005DB9"/>
              </a:buClr>
              <a:buSzPct val="80000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Figure out together where you will sit or get started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33" y="4962525"/>
            <a:ext cx="32670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991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The Meet-Up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39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745156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When in conversation, remember: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People like being listened to more than they like listening to you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Ask questions about COMMON themes (e.g., movies, pets, jobs, the weather) – don’t get too personal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Ask follow-up questions before sharing your opinions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Take turns in talking about your interests/likes/dislikes – no more than 2-3 sentences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Avoid voicing strong opinions about: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Religion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Politics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When you disagree with the other person’s opinion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Eye contact, eye contact, blink, look away, back to eye contact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11" y="190039"/>
            <a:ext cx="28860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2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Benefits of Social Media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4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804150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Feeling connected to others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Having conversation on a screen without having to attend to all of the tricky nonverbal social communication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Getting to know people with less focus on outward appearances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Finding people with similar interests/values</a:t>
            </a:r>
          </a:p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Making friends</a:t>
            </a:r>
          </a:p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Getting information/opinions/advice 24/7</a:t>
            </a:r>
          </a:p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Sharing your own information/opinions/advice</a:t>
            </a:r>
          </a:p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24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2400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745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The Meet-Up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40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450188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Time to go!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Say you enjoyed meeting them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you want, ask if they would like to get together again sometime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they say yes, ask what are good days/times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they hesitate, it means they don’t want to get together (so say “no pressure” or “just let me know if you do” to let them off the hook)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Physical contact (handshake, hug):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Only do what you feel good about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Best to wait for the other person to initiate it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No more than 5 seconds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Wrap up statement, smile, and walk away: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Thanks, again!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Bye, now!</a:t>
            </a:r>
          </a:p>
          <a:p>
            <a:pPr marL="12001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0"/>
            <a:ext cx="32861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17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The Follow-Up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41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33640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the meet-up didn’t go well, you don’t have to stay in contact with the person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it did go well, text/message the next day:</a:t>
            </a:r>
          </a:p>
          <a:p>
            <a:pPr marL="7429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“Really enjoyed yesterday. Hope we can </a:t>
            </a:r>
          </a:p>
          <a:p>
            <a:pPr marL="457200" lvl="2"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	meet up again sometime” 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lvl="2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the person says “K,” “yeah,” “uh huh,”  OR </a:t>
            </a:r>
          </a:p>
          <a:p>
            <a:pPr marL="457200" lvl="3"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if they don’t respond, they probably aren’t </a:t>
            </a:r>
          </a:p>
          <a:p>
            <a:pPr marL="457200" lvl="3"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into you</a:t>
            </a:r>
          </a:p>
          <a:p>
            <a:pPr marL="742950" lvl="3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Wait to see if they respond more positively</a:t>
            </a:r>
          </a:p>
          <a:p>
            <a:pPr marL="742950" lvl="3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not, don’t keep trying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If the person responds with a full text, they are </a:t>
            </a:r>
          </a:p>
          <a:p>
            <a:pPr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	probably interested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Follow-up with a specific invite at least 1 week in the future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96" y="2507225"/>
            <a:ext cx="3035808" cy="28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3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19101" y="7308861"/>
            <a:ext cx="3530600" cy="146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600" dirty="0" err="1">
                <a:latin typeface="Arial"/>
                <a:cs typeface="Arial"/>
              </a:rPr>
              <a:t>BlueCare</a:t>
            </a:r>
            <a:r>
              <a:rPr lang="en-US" sz="600" dirty="0">
                <a:latin typeface="Arial"/>
                <a:cs typeface="Arial"/>
              </a:rPr>
              <a:t> Tennessee is an </a:t>
            </a:r>
            <a:r>
              <a:rPr sz="600" spc="0" dirty="0">
                <a:latin typeface="Arial"/>
                <a:cs typeface="Arial"/>
              </a:rPr>
              <a:t>Independent Li</a:t>
            </a:r>
            <a:r>
              <a:rPr sz="600" spc="-15" dirty="0">
                <a:latin typeface="Arial"/>
                <a:cs typeface="Arial"/>
              </a:rPr>
              <a:t>c</a:t>
            </a:r>
            <a:r>
              <a:rPr sz="600" spc="0" dirty="0">
                <a:latin typeface="Arial"/>
                <a:cs typeface="Arial"/>
              </a:rPr>
              <a:t>en</a:t>
            </a:r>
            <a:r>
              <a:rPr sz="600" spc="-5" dirty="0">
                <a:latin typeface="Arial"/>
                <a:cs typeface="Arial"/>
              </a:rPr>
              <a:t>s</a:t>
            </a:r>
            <a:r>
              <a:rPr sz="600" spc="0" dirty="0">
                <a:latin typeface="Arial"/>
                <a:cs typeface="Arial"/>
              </a:rPr>
              <a:t>ee of the BlueC</a:t>
            </a:r>
            <a:r>
              <a:rPr sz="600" spc="-25" dirty="0">
                <a:latin typeface="Arial"/>
                <a:cs typeface="Arial"/>
              </a:rPr>
              <a:t>r</a:t>
            </a:r>
            <a:r>
              <a:rPr sz="600" spc="-5" dirty="0">
                <a:latin typeface="Arial"/>
                <a:cs typeface="Arial"/>
              </a:rPr>
              <a:t>os</a:t>
            </a:r>
            <a:r>
              <a:rPr sz="600" spc="0" dirty="0">
                <a:latin typeface="Arial"/>
                <a:cs typeface="Arial"/>
              </a:rPr>
              <a:t>s BlueShie</a:t>
            </a:r>
            <a:r>
              <a:rPr sz="600" spc="-5" dirty="0">
                <a:latin typeface="Arial"/>
                <a:cs typeface="Arial"/>
              </a:rPr>
              <a:t>l</a:t>
            </a:r>
            <a:r>
              <a:rPr sz="600" spc="0" dirty="0">
                <a:latin typeface="Arial"/>
                <a:cs typeface="Arial"/>
              </a:rPr>
              <a:t>d A</a:t>
            </a:r>
            <a:r>
              <a:rPr sz="600" spc="-5" dirty="0">
                <a:latin typeface="Arial"/>
                <a:cs typeface="Arial"/>
              </a:rPr>
              <a:t>ss</a:t>
            </a:r>
            <a:r>
              <a:rPr sz="600" spc="0" dirty="0">
                <a:latin typeface="Arial"/>
                <a:cs typeface="Arial"/>
              </a:rPr>
              <a:t>oc</a:t>
            </a:r>
            <a:r>
              <a:rPr sz="600" spc="-5" dirty="0">
                <a:latin typeface="Arial"/>
                <a:cs typeface="Arial"/>
              </a:rPr>
              <a:t>i</a:t>
            </a:r>
            <a:r>
              <a:rPr sz="600" spc="-10" dirty="0">
                <a:latin typeface="Arial"/>
                <a:cs typeface="Arial"/>
              </a:rPr>
              <a:t>a</a:t>
            </a:r>
            <a:r>
              <a:rPr sz="600" spc="0" dirty="0">
                <a:latin typeface="Arial"/>
                <a:cs typeface="Arial"/>
              </a:rPr>
              <a:t>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431800" y="7210931"/>
            <a:ext cx="9175750" cy="45719"/>
          </a:xfrm>
          <a:custGeom>
            <a:avLst/>
            <a:gdLst/>
            <a:ahLst/>
            <a:cxnLst/>
            <a:rect l="l" t="t" r="r" b="b"/>
            <a:pathLst>
              <a:path w="9118092">
                <a:moveTo>
                  <a:pt x="0" y="0"/>
                </a:moveTo>
                <a:lnTo>
                  <a:pt x="9118092" y="0"/>
                </a:lnTo>
              </a:path>
            </a:pathLst>
          </a:custGeom>
          <a:ln w="6350">
            <a:solidFill>
              <a:srgbClr val="005D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40958" y="6965950"/>
            <a:ext cx="3447542" cy="1808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005DB9"/>
                </a:solidFill>
                <a:latin typeface="Arial"/>
                <a:cs typeface="Arial"/>
              </a:rPr>
              <a:t>1 Came</a:t>
            </a:r>
            <a:r>
              <a:rPr sz="800" spc="-35" dirty="0">
                <a:solidFill>
                  <a:srgbClr val="005DB9"/>
                </a:solidFill>
                <a:latin typeface="Arial"/>
                <a:cs typeface="Arial"/>
              </a:rPr>
              <a:t>r</a:t>
            </a:r>
            <a:r>
              <a:rPr sz="800" spc="0" dirty="0">
                <a:solidFill>
                  <a:srgbClr val="005DB9"/>
                </a:solidFill>
                <a:latin typeface="Arial"/>
                <a:cs typeface="Arial"/>
              </a:rPr>
              <a:t>on Hill Ci</a:t>
            </a:r>
            <a:r>
              <a:rPr sz="800" spc="-35" dirty="0">
                <a:solidFill>
                  <a:srgbClr val="005DB9"/>
                </a:solidFill>
                <a:latin typeface="Arial"/>
                <a:cs typeface="Arial"/>
              </a:rPr>
              <a:t>r</a:t>
            </a:r>
            <a:r>
              <a:rPr sz="800" spc="0" dirty="0">
                <a:solidFill>
                  <a:srgbClr val="005DB9"/>
                </a:solidFill>
                <a:latin typeface="Arial"/>
                <a:cs typeface="Arial"/>
              </a:rPr>
              <a:t>c</a:t>
            </a:r>
            <a:r>
              <a:rPr sz="800" spc="-10" dirty="0">
                <a:solidFill>
                  <a:srgbClr val="005DB9"/>
                </a:solidFill>
                <a:latin typeface="Arial"/>
                <a:cs typeface="Arial"/>
              </a:rPr>
              <a:t>l</a:t>
            </a:r>
            <a:r>
              <a:rPr sz="800" spc="0" dirty="0">
                <a:solidFill>
                  <a:srgbClr val="005DB9"/>
                </a:solidFill>
                <a:latin typeface="Arial"/>
                <a:cs typeface="Arial"/>
              </a:rPr>
              <a:t>e  |  Ch</a:t>
            </a:r>
            <a:r>
              <a:rPr sz="800" spc="-20" dirty="0">
                <a:solidFill>
                  <a:srgbClr val="005DB9"/>
                </a:solidFill>
                <a:latin typeface="Arial"/>
                <a:cs typeface="Arial"/>
              </a:rPr>
              <a:t>a</a:t>
            </a:r>
            <a:r>
              <a:rPr sz="800" spc="5" dirty="0">
                <a:solidFill>
                  <a:srgbClr val="005DB9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005DB9"/>
                </a:solidFill>
                <a:latin typeface="Arial"/>
                <a:cs typeface="Arial"/>
              </a:rPr>
              <a:t>t</a:t>
            </a:r>
            <a:r>
              <a:rPr sz="800" spc="0" dirty="0">
                <a:solidFill>
                  <a:srgbClr val="005DB9"/>
                </a:solidFill>
                <a:latin typeface="Arial"/>
                <a:cs typeface="Arial"/>
              </a:rPr>
              <a:t>anoo</a:t>
            </a:r>
            <a:r>
              <a:rPr sz="800" spc="-10" dirty="0">
                <a:solidFill>
                  <a:srgbClr val="005DB9"/>
                </a:solidFill>
                <a:latin typeface="Arial"/>
                <a:cs typeface="Arial"/>
              </a:rPr>
              <a:t>g</a:t>
            </a:r>
            <a:r>
              <a:rPr sz="800" spc="0" dirty="0">
                <a:solidFill>
                  <a:srgbClr val="005DB9"/>
                </a:solidFill>
                <a:latin typeface="Arial"/>
                <a:cs typeface="Arial"/>
              </a:rPr>
              <a:t>a, TN </a:t>
            </a:r>
            <a:r>
              <a:rPr sz="800" spc="-30" dirty="0">
                <a:solidFill>
                  <a:srgbClr val="005DB9"/>
                </a:solidFill>
                <a:latin typeface="Arial"/>
                <a:cs typeface="Arial"/>
              </a:rPr>
              <a:t>3</a:t>
            </a:r>
            <a:r>
              <a:rPr sz="800" spc="-50" dirty="0">
                <a:solidFill>
                  <a:srgbClr val="005DB9"/>
                </a:solidFill>
                <a:latin typeface="Arial"/>
                <a:cs typeface="Arial"/>
              </a:rPr>
              <a:t>7</a:t>
            </a:r>
            <a:r>
              <a:rPr sz="800" spc="0" dirty="0">
                <a:solidFill>
                  <a:srgbClr val="005DB9"/>
                </a:solidFill>
                <a:latin typeface="Arial"/>
                <a:cs typeface="Arial"/>
              </a:rPr>
              <a:t>4</a:t>
            </a:r>
            <a:r>
              <a:rPr sz="800" spc="-30" dirty="0">
                <a:solidFill>
                  <a:srgbClr val="005DB9"/>
                </a:solidFill>
                <a:latin typeface="Arial"/>
                <a:cs typeface="Arial"/>
              </a:rPr>
              <a:t>0</a:t>
            </a:r>
            <a:r>
              <a:rPr sz="800" spc="0" dirty="0">
                <a:solidFill>
                  <a:srgbClr val="005DB9"/>
                </a:solidFill>
                <a:latin typeface="Arial"/>
                <a:cs typeface="Arial"/>
              </a:rPr>
              <a:t>2  |  </a:t>
            </a:r>
            <a:r>
              <a:rPr lang="en-US" sz="800" spc="0" dirty="0">
                <a:solidFill>
                  <a:srgbClr val="005DB9"/>
                </a:solidFill>
                <a:latin typeface="Arial"/>
                <a:cs typeface="Arial"/>
              </a:rPr>
              <a:t>bluecare.bcbst.com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3" y="6827238"/>
            <a:ext cx="1357552" cy="275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088" y="1843548"/>
            <a:ext cx="5265174" cy="3818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Benefits of Social Media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5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In 2013 study*, among 108 adults with ASD: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The majority (79.6%) used social media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The most common reason was social connection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Those who used social media were more likely to have close friends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i="1" dirty="0">
                <a:latin typeface="Arial"/>
                <a:cs typeface="Arial"/>
              </a:rPr>
              <a:t>However, </a:t>
            </a:r>
            <a:r>
              <a:rPr lang="en-US" sz="2400" dirty="0">
                <a:latin typeface="Arial"/>
                <a:cs typeface="Arial"/>
              </a:rPr>
              <a:t>social media use </a:t>
            </a:r>
            <a:r>
              <a:rPr lang="en-US" sz="2400" i="1" dirty="0">
                <a:latin typeface="Arial"/>
                <a:cs typeface="Arial"/>
              </a:rPr>
              <a:t>alone</a:t>
            </a:r>
            <a:r>
              <a:rPr lang="en-US" sz="2400" dirty="0">
                <a:latin typeface="Arial"/>
                <a:cs typeface="Arial"/>
              </a:rPr>
              <a:t> was not associated with decreased loneliness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2400" i="1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r>
              <a:rPr lang="en-US" sz="1600" i="1" dirty="0">
                <a:latin typeface="Arial"/>
                <a:cs typeface="Arial"/>
              </a:rPr>
              <a:t>* Social media use among adults with Autistic Spectrum Disorder. (2013) </a:t>
            </a:r>
            <a:r>
              <a:rPr lang="en-US" sz="1600" dirty="0" err="1">
                <a:latin typeface="Arial"/>
                <a:cs typeface="Arial"/>
              </a:rPr>
              <a:t>Mazurek</a:t>
            </a:r>
            <a:r>
              <a:rPr lang="en-US" sz="1600" dirty="0">
                <a:latin typeface="Arial"/>
                <a:cs typeface="Arial"/>
              </a:rPr>
              <a:t>, Micah O. Computers in Human Behavior (Vol. 29, Issue 4)</a:t>
            </a:r>
          </a:p>
        </p:txBody>
      </p:sp>
    </p:spTree>
    <p:extLst>
      <p:ext uri="{BB962C8B-B14F-4D97-AF65-F5344CB8AC3E}">
        <p14:creationId xmlns:p14="http://schemas.microsoft.com/office/powerpoint/2010/main" val="162785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Benefits of Social Media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6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101852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2400" i="1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So, social media helps you make friends, but you have to engage in face-to-face interaction to decrease feelings of loneliness</a:t>
            </a:r>
            <a:endParaRPr lang="en-US" sz="2400" i="1" dirty="0">
              <a:latin typeface="Arial"/>
              <a:cs typeface="Arial"/>
            </a:endParaRPr>
          </a:p>
          <a:p>
            <a:pPr marL="742950" lvl="1" indent="-285750">
              <a:buClr>
                <a:srgbClr val="005DB9"/>
              </a:buClr>
              <a:buSzPct val="80000"/>
              <a:buFont typeface="Wingdings" panose="05000000000000000000" pitchFamily="2" charset="2"/>
              <a:buChar char="§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  <a:p>
            <a:pPr lvl="1">
              <a:buClr>
                <a:srgbClr val="005DB9"/>
              </a:buClr>
              <a:buSzPct val="80000"/>
            </a:pPr>
            <a:endParaRPr lang="en-US" sz="2400" i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03039"/>
            <a:ext cx="9144000" cy="37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Good Outcome Example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7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995879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John is active in a couple of chat rooms about classic cars, which is a major interest of his.  He goes to car shows, too, but he has a hard time initiating conversations and building friendships there.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He decided to ask the chat room participants where they are from.  He found out that one guy lives in his home town.  John asked if they could take their communication 1:1 to texting.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10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000" dirty="0">
                <a:latin typeface="Arial"/>
                <a:cs typeface="Arial"/>
              </a:rPr>
              <a:t>Through texts, they agreed to meet up at a local car show.  This gave John someone to walk and talk with.  His new friend is good at starting conversations, which helps John link with other car aficionados.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000" dirty="0">
              <a:latin typeface="Arial"/>
              <a:cs typeface="Arial"/>
            </a:endParaRPr>
          </a:p>
          <a:p>
            <a:pPr algn="ctr">
              <a:buClr>
                <a:srgbClr val="005DB9"/>
              </a:buClr>
              <a:buSzPct val="80000"/>
            </a:pPr>
            <a:r>
              <a:rPr lang="en-US" sz="2000" dirty="0">
                <a:latin typeface="Arial"/>
                <a:cs typeface="Arial"/>
              </a:rPr>
              <a:t>CHAT ROOM </a:t>
            </a:r>
            <a:r>
              <a:rPr lang="en-US" sz="2000" dirty="0">
                <a:latin typeface="Arial"/>
                <a:cs typeface="Arial"/>
                <a:sym typeface="Wingdings" panose="05000000000000000000" pitchFamily="2" charset="2"/>
              </a:rPr>
              <a:t> TEXT 1:1  COMMUNITY MEET-UP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58" y="-23421"/>
            <a:ext cx="2359741" cy="164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Potential Pitfalls of Social Media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8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848395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BULLYING: Biting/judgmental/abusive/offensive feedback and comments from your peers or from “Trolls” 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Can cause or exacerbate anxiety, depression, negative self-esteem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Increases risk for suicide/homicide</a:t>
            </a: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400" dirty="0">
              <a:latin typeface="Arial"/>
              <a:cs typeface="Arial"/>
            </a:endParaRPr>
          </a:p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10" y="4331172"/>
            <a:ext cx="4120790" cy="30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3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1619250"/>
            <a:ext cx="7724648" cy="0"/>
          </a:xfrm>
          <a:custGeom>
            <a:avLst/>
            <a:gdLst/>
            <a:ahLst/>
            <a:cxnLst/>
            <a:rect l="l" t="t" r="r" b="b"/>
            <a:pathLst>
              <a:path w="7724648">
                <a:moveTo>
                  <a:pt x="0" y="0"/>
                </a:moveTo>
                <a:lnTo>
                  <a:pt x="7724648" y="0"/>
                </a:lnTo>
              </a:path>
            </a:pathLst>
          </a:custGeom>
          <a:ln w="12700">
            <a:solidFill>
              <a:srgbClr val="D3DC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848" rIns="0" bIns="0" rtlCol="0">
            <a:noAutofit/>
          </a:bodyPr>
          <a:lstStyle/>
          <a:p>
            <a:r>
              <a:rPr lang="en-US" sz="2800" dirty="0">
                <a:solidFill>
                  <a:srgbClr val="0079C1"/>
                </a:solidFill>
                <a:latin typeface="Arial"/>
                <a:cs typeface="Arial"/>
              </a:rPr>
              <a:t>Potential Pitfalls of Social Media</a:t>
            </a:r>
            <a:endParaRPr lang="en-US" sz="900" baseline="126984" dirty="0">
              <a:latin typeface="Arial"/>
              <a:cs typeface="Arial"/>
            </a:endParaRPr>
          </a:p>
        </p:txBody>
      </p:sp>
      <p:sp>
        <p:nvSpPr>
          <p:cNvPr id="7" name="Slide Number Placeholder 13"/>
          <p:cNvSpPr txBox="1">
            <a:spLocks/>
          </p:cNvSpPr>
          <p:nvPr/>
        </p:nvSpPr>
        <p:spPr>
          <a:xfrm>
            <a:off x="9372600" y="7239000"/>
            <a:ext cx="180035" cy="1967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z="1000" smtClean="0">
                <a:latin typeface="Arial"/>
                <a:cs typeface="Arial"/>
              </a:rPr>
              <a:pPr marL="25400"/>
              <a:t>9</a:t>
            </a:fld>
            <a:endParaRPr lang="en-US" sz="1000" dirty="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66800" y="1653593"/>
            <a:ext cx="7391400" cy="3414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>
              <a:buClr>
                <a:srgbClr val="005DB9"/>
              </a:buClr>
              <a:buSzPct val="80000"/>
              <a:buFont typeface="Lucida Grande"/>
              <a:buChar char="▪"/>
            </a:pPr>
            <a:endParaRPr lang="en-US" sz="2400" dirty="0">
              <a:latin typeface="Arial"/>
              <a:cs typeface="Arial"/>
            </a:endParaRPr>
          </a:p>
          <a:p>
            <a:pPr>
              <a:buClr>
                <a:srgbClr val="005DB9"/>
              </a:buClr>
              <a:buSzPct val="80000"/>
            </a:pPr>
            <a:r>
              <a:rPr lang="en-US" sz="2400" dirty="0">
                <a:latin typeface="Arial"/>
                <a:cs typeface="Arial"/>
              </a:rPr>
              <a:t>PREDATORS: People looking for those who are vulnerable to take advantage of or hurt you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Why? Because they can</a:t>
            </a:r>
          </a:p>
          <a:p>
            <a:pPr marL="742950" lvl="1" indent="-285750">
              <a:buClr>
                <a:srgbClr val="005DB9"/>
              </a:buClr>
              <a:buSzPct val="80000"/>
              <a:buFont typeface="Lucida Grande"/>
              <a:buChar char="▪"/>
            </a:pPr>
            <a:r>
              <a:rPr lang="en-US" sz="2400" dirty="0">
                <a:latin typeface="Arial"/>
                <a:cs typeface="Arial"/>
              </a:rPr>
              <a:t>This is their JOB, and they are EXPERTS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4" y="4321123"/>
            <a:ext cx="5456902" cy="29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2433</Words>
  <Application>Microsoft Office PowerPoint</Application>
  <PresentationFormat>Custom</PresentationFormat>
  <Paragraphs>452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Lucida Grande</vt:lpstr>
      <vt:lpstr>UniversLTStd-LightCn</vt:lpstr>
      <vt:lpstr>Wingdings</vt:lpstr>
      <vt:lpstr>Office Theme</vt:lpstr>
      <vt:lpstr>Custom Design</vt:lpstr>
      <vt:lpstr>PowerPoint Presentation</vt:lpstr>
      <vt:lpstr>Objectives</vt:lpstr>
      <vt:lpstr>PowerPoint Presentation</vt:lpstr>
      <vt:lpstr>Benefits of Social Media</vt:lpstr>
      <vt:lpstr>Benefits of Social Media</vt:lpstr>
      <vt:lpstr>Benefits of Social Media</vt:lpstr>
      <vt:lpstr>Good Outcome Example</vt:lpstr>
      <vt:lpstr>Potential Pitfalls of Social Media</vt:lpstr>
      <vt:lpstr>Potential Pitfalls of Social Media</vt:lpstr>
      <vt:lpstr>Potential Pitfalls of Social Media</vt:lpstr>
      <vt:lpstr>Potential Pitfalls of Social Media</vt:lpstr>
      <vt:lpstr>Opportunities for Social Learning</vt:lpstr>
      <vt:lpstr>PowerPoint Presentation</vt:lpstr>
      <vt:lpstr>Risks to Safety</vt:lpstr>
      <vt:lpstr>Decreasing Safety Risks</vt:lpstr>
      <vt:lpstr>Risks to Privacy</vt:lpstr>
      <vt:lpstr>Decreasing Privacy Risks</vt:lpstr>
      <vt:lpstr>Decreasing Privacy Risks</vt:lpstr>
      <vt:lpstr>Protecting Your Mental Health</vt:lpstr>
      <vt:lpstr>PowerPoint Presentation</vt:lpstr>
      <vt:lpstr>Different Rules for Different Types of Social Media</vt:lpstr>
      <vt:lpstr>THINK Before You Post</vt:lpstr>
      <vt:lpstr>General Rules for Social Media</vt:lpstr>
      <vt:lpstr>Snapchat Etiquette</vt:lpstr>
      <vt:lpstr>Snapchat Etiquette</vt:lpstr>
      <vt:lpstr>Instagram Etiquette</vt:lpstr>
      <vt:lpstr>Facebook Etiquette</vt:lpstr>
      <vt:lpstr>Facebook Etiquette</vt:lpstr>
      <vt:lpstr>Twitter Etiquette</vt:lpstr>
      <vt:lpstr>Twitter Etiquette</vt:lpstr>
      <vt:lpstr>Messenger &amp; Texting Etiquette</vt:lpstr>
      <vt:lpstr>Messenger &amp; Texting Etiquette</vt:lpstr>
      <vt:lpstr>Messenger &amp; Texting Etiquette</vt:lpstr>
      <vt:lpstr>Your Examples: Lessons Learned</vt:lpstr>
      <vt:lpstr>Your Questions:  “Unwritten Rules” </vt:lpstr>
      <vt:lpstr>PowerPoint Presentation</vt:lpstr>
      <vt:lpstr>The Pitch</vt:lpstr>
      <vt:lpstr>The Meet-Up</vt:lpstr>
      <vt:lpstr>The Meet-Up</vt:lpstr>
      <vt:lpstr>The Meet-Up</vt:lpstr>
      <vt:lpstr>The Follow-Up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Wendy</dc:creator>
  <cp:lastModifiedBy>Information Technology</cp:lastModifiedBy>
  <cp:revision>143</cp:revision>
  <cp:lastPrinted>2015-07-27T13:48:59Z</cp:lastPrinted>
  <dcterms:created xsi:type="dcterms:W3CDTF">2015-07-07T17:17:33Z</dcterms:created>
  <dcterms:modified xsi:type="dcterms:W3CDTF">2019-03-28T00:21:33Z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2015-07-01T00:00:00Z</vt:filetime>
  </property>
  <property fmtid="{D5CDD505-2E9C-101B-9397-08002B2CF9AE}" pid="3" name="LastSaved">
    <vt:filetime>2015-07-07T00:00:00Z</vt:filetime>
  </property>
</Properties>
</file>