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81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opcoloncancernow.com/colonoscopy/free-screening-colonoscopies" TargetMode="External"/><Relationship Id="rId2" Type="http://schemas.openxmlformats.org/officeDocument/2006/relationships/hyperlink" Target="https://www.freeclin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opcoloncancernow.com/colonoscopy/cost-of-a-colonoscopy/colonoscopy-cost-for-uninsur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freeclinic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topcoloncancernow.com/colonoscopy/free-screening-colonoscopi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topcoloncancernow.com/colonoscopy/cost-of-a-colonoscopy/colonoscopy-cost-for-uninsure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kramer@thearctn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225731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Healthcare Screenings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7888"/>
            <a:ext cx="8915399" cy="16649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Scott Kramer, </a:t>
            </a:r>
            <a:r>
              <a:rPr lang="en-US" dirty="0" err="1" smtClean="0"/>
              <a:t>MSEd</a:t>
            </a:r>
            <a:r>
              <a:rPr lang="en-US" dirty="0" smtClean="0"/>
              <a:t>  - </a:t>
            </a:r>
            <a:r>
              <a:rPr lang="en-US" dirty="0"/>
              <a:t>Program Director, GCA Centre for Adult </a:t>
            </a:r>
            <a:r>
              <a:rPr lang="en-US" dirty="0" smtClean="0"/>
              <a:t>Autism/</a:t>
            </a:r>
            <a:endParaRPr lang="en-US" dirty="0"/>
          </a:p>
          <a:p>
            <a:r>
              <a:rPr lang="en-US" dirty="0" smtClean="0"/>
              <a:t>Community Resource Specialist, Arc TN</a:t>
            </a:r>
          </a:p>
          <a:p>
            <a:endParaRPr lang="en-US" dirty="0" smtClean="0"/>
          </a:p>
          <a:p>
            <a:r>
              <a:rPr lang="en-US" dirty="0" smtClean="0"/>
              <a:t>Elizabeth </a:t>
            </a:r>
            <a:r>
              <a:rPr lang="en-US" dirty="0" err="1" smtClean="0"/>
              <a:t>Huitz</a:t>
            </a:r>
            <a:r>
              <a:rPr lang="en-US" dirty="0" smtClean="0"/>
              <a:t>, RN – Vanderbilt University </a:t>
            </a:r>
          </a:p>
          <a:p>
            <a:r>
              <a:rPr lang="en-US" dirty="0" smtClean="0"/>
              <a:t>(wrote portion on healthcare screenings other than colon cancer)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20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Keys To Success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system (informal survey follows) – online and in-person</a:t>
            </a:r>
          </a:p>
          <a:p>
            <a:pPr>
              <a:buAutoNum type="arabicPeriod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in diet and exercise after finishing chemotherapy/recovery</a:t>
            </a:r>
          </a:p>
          <a:p>
            <a:pPr>
              <a:buAutoNum type="arabicPeriod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Following oncologist/oncology nurse instructions – getting second opinion when needed</a:t>
            </a:r>
          </a:p>
          <a:p>
            <a:pPr>
              <a:buAutoNum type="arabicPeriod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Keeping oncologist informed about changes taking place within you</a:t>
            </a:r>
          </a:p>
        </p:txBody>
      </p:sp>
    </p:spTree>
    <p:extLst>
      <p:ext uri="{BB962C8B-B14F-4D97-AF65-F5344CB8AC3E}">
        <p14:creationId xmlns:p14="http://schemas.microsoft.com/office/powerpoint/2010/main" val="418713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059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Keys To Success - #1 Support System </a:t>
            </a:r>
          </a:p>
          <a:p>
            <a:pPr marL="0" indent="0">
              <a:buNone/>
            </a:pPr>
            <a:r>
              <a:rPr lang="en-US" dirty="0" smtClean="0"/>
              <a:t>Outside </a:t>
            </a:r>
            <a:r>
              <a:rPr lang="en-US" dirty="0"/>
              <a:t>of an online colon cancer support group, how many people in your "inner circle" (family members, friends, others close to you) are a part of your support network? </a:t>
            </a:r>
            <a:r>
              <a:rPr lang="en-US" dirty="0" smtClean="0"/>
              <a:t> (n=90 cancer patients/survivors reported)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Over 50% had in-person support between 1 and 10 people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dirty="0"/>
              <a:t>Outside of an online colon cancer support group, how many people in your "inner circle" (family members, friends, others close to you) are a part of your support network as a caregiver? </a:t>
            </a:r>
            <a:r>
              <a:rPr lang="en-US" dirty="0" smtClean="0"/>
              <a:t>(n=33 caregivers answered)</a:t>
            </a:r>
          </a:p>
          <a:p>
            <a:pPr marL="0" lv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Over 63% had in-person support between 1 and 5 people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6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059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Keys To Success - #1 Support System 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theory with regard to autistic adults when encountering cancer: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system in place prior to cancer = same with cancer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support system prior to cancer = struggle with cancer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Cancer is a disease that can be unpredictable.  Knowing what will happen is HUGE!  Having people to support you is MORE HUGE!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11084"/>
            <a:ext cx="8915400" cy="4985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Keys To Success - #2 Change in diet and exercise after finishing chemotherapy/recovery 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No inheritance of cancer (vast majority from survey)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Culprit 1:  Western “fast food” diet – go to more Mediterrean/plant-based diet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Culprit 2: Lack of physical exercise (accommodate for those with physical limitations) – 30 minutes a day minimum, 5 days a week is optimal</a:t>
            </a:r>
          </a:p>
        </p:txBody>
      </p:sp>
    </p:spTree>
    <p:extLst>
      <p:ext uri="{BB962C8B-B14F-4D97-AF65-F5344CB8AC3E}">
        <p14:creationId xmlns:p14="http://schemas.microsoft.com/office/powerpoint/2010/main" val="74589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08127"/>
            <a:ext cx="8911687" cy="1280890"/>
          </a:xfrm>
        </p:spPr>
        <p:txBody>
          <a:bodyPr/>
          <a:lstStyle/>
          <a:p>
            <a:r>
              <a:rPr lang="en-US" dirty="0" smtClean="0"/>
              <a:t>Scott’s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739862"/>
            <a:ext cx="8911687" cy="5935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Keys To Success </a:t>
            </a:r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#3 Following oncologist/oncology nurse instructions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Issue: Wanting to cut back (on drugs/# of treatments)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#4 Keeping oncologist informed about changes taking place in you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Issue: “Shards of glass”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</a:t>
            </a: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Update: In May 2018, the American Cancer Society….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regular screenings at age 45 (down from age 50)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&lt; age 40 for those considered “high risk”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▪ Family history, Crohn’s disease, certain polyps/personal history</a:t>
            </a:r>
          </a:p>
        </p:txBody>
      </p:sp>
    </p:spTree>
    <p:extLst>
      <p:ext uri="{BB962C8B-B14F-4D97-AF65-F5344CB8AC3E}">
        <p14:creationId xmlns:p14="http://schemas.microsoft.com/office/powerpoint/2010/main" val="408548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99" y="650235"/>
            <a:ext cx="8911687" cy="8781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Check Ups Are Important!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908" y="2049640"/>
            <a:ext cx="5606007" cy="3436761"/>
          </a:xfrm>
        </p:spPr>
        <p:txBody>
          <a:bodyPr/>
          <a:lstStyle/>
          <a:p>
            <a:r>
              <a:rPr lang="en-US" dirty="0" smtClean="0"/>
              <a:t>Start by establishing care and maintaining annual visits with a primary care doctor.</a:t>
            </a:r>
          </a:p>
          <a:p>
            <a:r>
              <a:rPr lang="en-US" dirty="0" smtClean="0"/>
              <a:t>This allows education to prevent problems before they begin.</a:t>
            </a:r>
          </a:p>
          <a:p>
            <a:r>
              <a:rPr lang="en-US" dirty="0" smtClean="0"/>
              <a:t>Early detection of health care problems leads to better outcomes.</a:t>
            </a:r>
          </a:p>
          <a:p>
            <a:r>
              <a:rPr lang="en-US" dirty="0" smtClean="0"/>
              <a:t>Individualized health care plan based on you as an individual.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9" y="1737360"/>
            <a:ext cx="46219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smtClean="0"/>
              <a:t>Body Weight Monitoring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1" y="2246812"/>
            <a:ext cx="5038498" cy="3474720"/>
          </a:xfrm>
        </p:spPr>
        <p:txBody>
          <a:bodyPr/>
          <a:lstStyle/>
          <a:p>
            <a:r>
              <a:rPr lang="en-US" smtClean="0"/>
              <a:t>Physician can monitor your body weight and BMI to determine if your weight is healthy for your age and body type.</a:t>
            </a:r>
          </a:p>
          <a:p>
            <a:r>
              <a:rPr lang="en-US" smtClean="0"/>
              <a:t>Waist circumference can be measured for further health information</a:t>
            </a:r>
          </a:p>
          <a:p>
            <a:r>
              <a:rPr lang="en-US" smtClean="0"/>
              <a:t>This is one of the most basic measurement that can be taken to track one’s health and any major changes.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8" y="1591492"/>
            <a:ext cx="3145536" cy="49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730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Blood Pressure Screening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29" y="1658983"/>
            <a:ext cx="5725488" cy="47287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Ideal blood pressure is 120/80* or below.  Keeping track measurements annually again allows for changes to be tracked.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*120 (Systolic heart rate) = measures pressure in your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blood vessels when your heart beats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*80 (Diastolic heart rate) = measures pressure at rest</a:t>
            </a:r>
            <a:endParaRPr lang="en-US" dirty="0" smtClean="0"/>
          </a:p>
          <a:p>
            <a:r>
              <a:rPr lang="en-US" dirty="0" smtClean="0"/>
              <a:t>Causes of hypertension can be stress, diet and exercise, or sometimes even an underlying health cause such as kidney disease.</a:t>
            </a:r>
          </a:p>
          <a:p>
            <a:r>
              <a:rPr lang="en-US" dirty="0" smtClean="0"/>
              <a:t>High blood pressure (hypertension) can be modified through diet, exercise and medications.</a:t>
            </a:r>
          </a:p>
          <a:p>
            <a:r>
              <a:rPr lang="en-US" dirty="0" smtClean="0"/>
              <a:t>Prolonged untreated hypertension can lead to atherosclerosis which causes coronary artery disease (narrowing of blood vessels caused by plaque build up).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5" y="1802674"/>
            <a:ext cx="5558834" cy="42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7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5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Cholesterol Screening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451" y="1371600"/>
            <a:ext cx="6884125" cy="5185954"/>
          </a:xfrm>
        </p:spPr>
        <p:txBody>
          <a:bodyPr>
            <a:normAutofit/>
          </a:bodyPr>
          <a:lstStyle/>
          <a:p>
            <a:r>
              <a:rPr lang="en-US" dirty="0" smtClean="0"/>
              <a:t>Screenings should begin by the age of 20 (sometimes done even earlier) and should be done at least every 5 years. </a:t>
            </a:r>
          </a:p>
          <a:p>
            <a:r>
              <a:rPr lang="en-US" dirty="0" smtClean="0"/>
              <a:t>Assessing cholesterol levels can determine individuals at risk for heart attack, stroke and other serious complications.</a:t>
            </a:r>
          </a:p>
          <a:p>
            <a:r>
              <a:rPr lang="en-US" dirty="0" smtClean="0"/>
              <a:t>High levels of cholesterol can lead to “atherosclerosis” which is the narrowing and stiffening of blood vessels which causes difficulty of blood flow due to the narrowing of passage.  </a:t>
            </a:r>
          </a:p>
          <a:p>
            <a:r>
              <a:rPr lang="en-US" dirty="0" smtClean="0"/>
              <a:t>One leading cause of atherosclerosis is hypertension.</a:t>
            </a:r>
          </a:p>
          <a:p>
            <a:r>
              <a:rPr lang="en-US" dirty="0" smtClean="0"/>
              <a:t>Onset is gradual and symptoms are often undetected unless discovered during health screenings.</a:t>
            </a:r>
          </a:p>
          <a:p>
            <a:r>
              <a:rPr lang="en-US" dirty="0" smtClean="0"/>
              <a:t>There are many complications of hypertension and high cholesterol levels and many of the complications go hand in hand.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3" y="1894113"/>
            <a:ext cx="4284617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51" y="535577"/>
            <a:ext cx="8911687" cy="941256"/>
          </a:xfrm>
        </p:spPr>
        <p:txBody>
          <a:bodyPr/>
          <a:lstStyle/>
          <a:p>
            <a:r>
              <a:rPr lang="en-US" smtClean="0"/>
              <a:t>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0" y="1267097"/>
            <a:ext cx="5826034" cy="53427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what age an individual should start being screened depends on risk factors; </a:t>
            </a:r>
            <a:r>
              <a:rPr lang="en-US" dirty="0" err="1" smtClean="0"/>
              <a:t>ie</a:t>
            </a:r>
            <a:r>
              <a:rPr lang="en-US" dirty="0" smtClean="0"/>
              <a:t>: age, gender, BMI, ethnicity and family history.</a:t>
            </a:r>
          </a:p>
          <a:p>
            <a:r>
              <a:rPr lang="en-US" dirty="0"/>
              <a:t>O</a:t>
            </a:r>
            <a:r>
              <a:rPr lang="en-US" dirty="0" smtClean="0"/>
              <a:t>therwise healthy individual should begin screenings by the age of 45.  </a:t>
            </a:r>
          </a:p>
          <a:p>
            <a:r>
              <a:rPr lang="en-US" dirty="0" smtClean="0"/>
              <a:t>Type one diabetes is referred to as juvenile onset caused by body attacking pancreas which leaves body unable to produce insulin (regulator of blood sugar).</a:t>
            </a:r>
          </a:p>
          <a:p>
            <a:r>
              <a:rPr lang="en-US" dirty="0" smtClean="0"/>
              <a:t>Type 2 diabetes is caused by prolonged hyperglycemia (high blood sugar) leaving body insulin resistant.  </a:t>
            </a:r>
          </a:p>
          <a:p>
            <a:r>
              <a:rPr lang="en-US" dirty="0" smtClean="0"/>
              <a:t>Onset is slow and gradual, symptoms are many times not detected unless caught during health screenings</a:t>
            </a:r>
            <a:endParaRPr lang="en-US" dirty="0"/>
          </a:p>
          <a:p>
            <a:r>
              <a:rPr lang="en-US" dirty="0" smtClean="0"/>
              <a:t>Many complications caused by untreated diabetes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" y="1371600"/>
            <a:ext cx="5484223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055" y="624110"/>
            <a:ext cx="7985556" cy="128089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Ice Breaker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05" y="1742797"/>
            <a:ext cx="2104159" cy="3740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9055" y="1905000"/>
            <a:ext cx="5624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How many of you are proactive when scheduling healthcare screenings (e.g. colonoscopy scan)?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What feelings do you get when you hear about getting a healthcare screening?  What feelings provoke you?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If you knew when you should consider getting a healthcare screening, would you be more likely to follow up and have your screenings?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8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236184" cy="747490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/>
              <a:t>Take Action!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28" y="1737359"/>
            <a:ext cx="5786845" cy="4650377"/>
          </a:xfrm>
        </p:spPr>
        <p:txBody>
          <a:bodyPr>
            <a:normAutofit/>
          </a:bodyPr>
          <a:lstStyle/>
          <a:p>
            <a:r>
              <a:rPr lang="en-US" dirty="0" smtClean="0"/>
              <a:t>Be educated, keep up to date with your annual visits and health screenings to determine if you are at risk.</a:t>
            </a:r>
          </a:p>
          <a:p>
            <a:r>
              <a:rPr lang="en-US" dirty="0" smtClean="0"/>
              <a:t>Make healthy and active l</a:t>
            </a:r>
          </a:p>
          <a:p>
            <a:r>
              <a:rPr lang="en-US" dirty="0" smtClean="0"/>
              <a:t>Some healthy choices that are recommended may include: maintain healthy body weight, healthy diet (increase fruits, vegetables, whole grains and decrease processed foods and added sugar), reduce sodium intake, smoking cessation, decrease/eliminate alcohol intake, increase physical activities, improve stress levels.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8" y="1517683"/>
            <a:ext cx="4987834" cy="45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795" y="624110"/>
            <a:ext cx="9884818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Noteworthy Screenings to Discuss with your provider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034" y="2133599"/>
            <a:ext cx="5678578" cy="4214949"/>
          </a:xfrm>
        </p:spPr>
        <p:txBody>
          <a:bodyPr/>
          <a:lstStyle/>
          <a:p>
            <a:r>
              <a:rPr lang="en-US" dirty="0" smtClean="0"/>
              <a:t>Breast cancer screening, prostate cancer screening, colonoscopy screening.</a:t>
            </a:r>
          </a:p>
          <a:p>
            <a:r>
              <a:rPr lang="en-US" dirty="0" smtClean="0"/>
              <a:t>Sexually Transmitted Diseases, Sexually Transmitted Infections.</a:t>
            </a:r>
          </a:p>
          <a:p>
            <a:r>
              <a:rPr lang="en-US" dirty="0" smtClean="0"/>
              <a:t>Psychological screenings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smtClean="0"/>
              <a:t>Chronic Kidney Disease</a:t>
            </a:r>
          </a:p>
          <a:p>
            <a:r>
              <a:rPr lang="en-US" dirty="0" smtClean="0"/>
              <a:t>Thyroid Disease</a:t>
            </a:r>
          </a:p>
          <a:p>
            <a:r>
              <a:rPr lang="en-US" dirty="0" smtClean="0"/>
              <a:t>Dental visits!!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2229612"/>
            <a:ext cx="4167053" cy="38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 3 -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80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Resources</a:t>
            </a:r>
          </a:p>
          <a:p>
            <a:pPr marL="0" indent="0">
              <a:buNone/>
            </a:pPr>
            <a:endParaRPr lang="en-US" sz="600" dirty="0"/>
          </a:p>
          <a:p>
            <a:pPr marL="457200" indent="-457200">
              <a:buAutoNum type="arabicPeriod"/>
            </a:pPr>
            <a:r>
              <a:rPr lang="en-US" sz="2400" dirty="0" smtClean="0"/>
              <a:t>Free &amp; Income Based Clinics in the USA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www.freeclinics.com</a:t>
            </a:r>
            <a:endParaRPr lang="en-US" sz="2400" dirty="0" smtClean="0"/>
          </a:p>
          <a:p>
            <a:pPr marL="0" indent="0">
              <a:buNone/>
            </a:pPr>
            <a:endParaRPr lang="en-US" sz="6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Free Screening Colonoscopies (ACA)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stopcoloncancernow.com/colonoscopy/free-screening-colonoscopies</a:t>
            </a:r>
            <a:endParaRPr lang="en-US" sz="2400" dirty="0"/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2400" dirty="0" smtClean="0"/>
              <a:t>Colonoscopy Cost for Insured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stopcoloncancernow.com/colonoscopy/cost-of-a-colonoscopy/colonoscopy-cost-for-uninsured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4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21189"/>
            <a:ext cx="8911687" cy="1280890"/>
          </a:xfrm>
        </p:spPr>
        <p:txBody>
          <a:bodyPr/>
          <a:lstStyle/>
          <a:p>
            <a:r>
              <a:rPr lang="en-US" b="1" dirty="0" smtClean="0"/>
              <a:t>LO 3 -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61634"/>
            <a:ext cx="8915400" cy="4580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Resource 1 -  Free &amp; Income Based Clinics in the USA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www.freeclinics.com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858605"/>
            <a:ext cx="8736285" cy="49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5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34251"/>
            <a:ext cx="8911687" cy="1280890"/>
          </a:xfrm>
        </p:spPr>
        <p:txBody>
          <a:bodyPr/>
          <a:lstStyle/>
          <a:p>
            <a:r>
              <a:rPr lang="en-US" b="1" dirty="0" smtClean="0"/>
              <a:t>LO 3 -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765986"/>
            <a:ext cx="8915400" cy="594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Resource 2 - Free Screening Colonoscopies (ACA)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stopcoloncancernow.com/colonoscopy/free-screening-colonoscopies</a:t>
            </a:r>
            <a:endParaRPr lang="en-US" sz="2400" dirty="0"/>
          </a:p>
          <a:p>
            <a:pPr marL="0" indent="0">
              <a:buNone/>
            </a:pPr>
            <a:endParaRPr lang="en-US" sz="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99" y="2091036"/>
            <a:ext cx="8478741" cy="47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2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01595"/>
            <a:ext cx="8911687" cy="1280890"/>
          </a:xfrm>
        </p:spPr>
        <p:txBody>
          <a:bodyPr/>
          <a:lstStyle/>
          <a:p>
            <a:r>
              <a:rPr lang="en-US" b="1" dirty="0" smtClean="0"/>
              <a:t>LO 3 -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742040"/>
            <a:ext cx="8915400" cy="5998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Resource 3 - Colonoscopy Cost for Insured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stopcoloncancernow.com/colonoscopy/cost-of-a-colonoscopy/colonoscopy-cost-for-uninsured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99" y="2309948"/>
            <a:ext cx="7982352" cy="44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4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23954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any further questions please feel free to contact us –</a:t>
            </a:r>
          </a:p>
          <a:p>
            <a:r>
              <a:rPr lang="en-US" dirty="0" smtClean="0"/>
              <a:t>Scott Kramer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Program </a:t>
            </a:r>
            <a:r>
              <a:rPr lang="en-US" dirty="0"/>
              <a:t>Director, GCA Centre for Adult Autism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u="sng" dirty="0" smtClean="0">
                <a:solidFill>
                  <a:srgbClr val="FF0000"/>
                </a:solidFill>
              </a:rPr>
              <a:t>scott.kramer@chattanoogaautismcenter.org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Community </a:t>
            </a:r>
            <a:r>
              <a:rPr lang="en-US" dirty="0"/>
              <a:t>Resource </a:t>
            </a:r>
            <a:r>
              <a:rPr lang="en-US" dirty="0" smtClean="0"/>
              <a:t>Specialist, The </a:t>
            </a:r>
            <a:r>
              <a:rPr lang="en-US" dirty="0"/>
              <a:t>Arc of Tennessee </a:t>
            </a:r>
            <a:br>
              <a:rPr lang="en-US" dirty="0"/>
            </a:br>
            <a:r>
              <a:rPr lang="en-US" dirty="0" smtClean="0"/>
              <a:t>     Email</a:t>
            </a:r>
            <a:r>
              <a:rPr lang="en-US" dirty="0"/>
              <a:t>: </a:t>
            </a:r>
            <a:r>
              <a:rPr lang="en-US" u="sng" dirty="0" smtClean="0">
                <a:hlinkClick r:id="rId2"/>
              </a:rPr>
              <a:t>skramer@thearctn.org</a:t>
            </a:r>
            <a:r>
              <a:rPr lang="en-US" u="sng" dirty="0" smtClean="0"/>
              <a:t>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      </a:t>
            </a:r>
          </a:p>
          <a:p>
            <a:r>
              <a:rPr lang="en-US" dirty="0" smtClean="0"/>
              <a:t>Elizabeth Huitz</a:t>
            </a:r>
            <a:br>
              <a:rPr lang="en-US" dirty="0" smtClean="0"/>
            </a:br>
            <a:r>
              <a:rPr lang="en-US" dirty="0" smtClean="0"/>
              <a:t>Neurology Research RN</a:t>
            </a:r>
            <a:br>
              <a:rPr lang="en-US" dirty="0" smtClean="0"/>
            </a:br>
            <a:r>
              <a:rPr lang="en-US" dirty="0" smtClean="0"/>
              <a:t>Vanderbilt University Medical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Email: </a:t>
            </a:r>
            <a:r>
              <a:rPr lang="en-US" u="sng" dirty="0" smtClean="0">
                <a:solidFill>
                  <a:srgbClr val="FF0000"/>
                </a:solidFill>
              </a:rPr>
              <a:t>elizabeth.huitz@vumc.org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87346"/>
            <a:ext cx="8911687" cy="10384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To Expect From This Presentation – 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Learning Objectives: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1.  Understand the importance of getting health </a:t>
            </a:r>
            <a:r>
              <a:rPr lang="en-US" dirty="0" smtClean="0"/>
              <a:t>screenings and Scott’s story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 Know the different types of health screenings </a:t>
            </a:r>
          </a:p>
          <a:p>
            <a:pPr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  Identify </a:t>
            </a:r>
            <a:r>
              <a:rPr lang="en-US" dirty="0"/>
              <a:t>where you can find resources in your area that you can </a:t>
            </a:r>
            <a:r>
              <a:rPr lang="en-US" dirty="0" smtClean="0"/>
              <a:t>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5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 1 - Understand </a:t>
            </a:r>
            <a:r>
              <a:rPr lang="en-US" sz="2800" dirty="0"/>
              <a:t>the importance of getting health </a:t>
            </a:r>
            <a:r>
              <a:rPr lang="en-US" sz="2800" dirty="0" smtClean="0"/>
              <a:t>screenings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74772"/>
            <a:ext cx="3607521" cy="2445778"/>
          </a:xfrm>
        </p:spPr>
      </p:pic>
      <p:sp>
        <p:nvSpPr>
          <p:cNvPr id="6" name="TextBox 5"/>
          <p:cNvSpPr txBox="1"/>
          <p:nvPr/>
        </p:nvSpPr>
        <p:spPr>
          <a:xfrm>
            <a:off x="2592925" y="1972595"/>
            <a:ext cx="520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One Body, One Life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Be Proactive, Not Reactive</a:t>
            </a:r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Reactive = Bad Things Can Happen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Proactive = Good Things Can Happen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1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2" y="111492"/>
            <a:ext cx="8911687" cy="692072"/>
          </a:xfrm>
        </p:spPr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672" y="1264555"/>
            <a:ext cx="9684328" cy="458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“PREMATURE MORTALITY IN AUTISM SPECTRUM DISORDER”</a:t>
            </a:r>
          </a:p>
          <a:p>
            <a:pPr marL="0" indent="0">
              <a:buNone/>
            </a:pPr>
            <a:r>
              <a:rPr lang="en-US" b="1" dirty="0"/>
              <a:t>The British Journal of Psychiatry (2016)</a:t>
            </a:r>
          </a:p>
          <a:p>
            <a:pPr marL="0" indent="0">
              <a:buNone/>
            </a:pPr>
            <a:r>
              <a:rPr lang="en-US" b="1" dirty="0" smtClean="0"/>
              <a:t>Longitudinal </a:t>
            </a:r>
            <a:r>
              <a:rPr lang="en-US" b="1" dirty="0"/>
              <a:t>Study (1987-2009) – ASD adults dying an avg. of 17 years earlier</a:t>
            </a:r>
          </a:p>
          <a:p>
            <a:pPr marL="0" indent="0">
              <a:buNone/>
            </a:pPr>
            <a:r>
              <a:rPr lang="en-US" b="1" dirty="0" err="1" smtClean="0"/>
              <a:t>Karolinska</a:t>
            </a:r>
            <a:r>
              <a:rPr lang="en-US" b="1" dirty="0" smtClean="0"/>
              <a:t> </a:t>
            </a:r>
            <a:r>
              <a:rPr lang="en-US" b="1" dirty="0" err="1" smtClean="0"/>
              <a:t>Institutet</a:t>
            </a:r>
            <a:r>
              <a:rPr lang="en-US" b="1" dirty="0" smtClean="0"/>
              <a:t>, Stockholm</a:t>
            </a:r>
            <a:r>
              <a:rPr lang="en-US" b="1" dirty="0"/>
              <a:t>, </a:t>
            </a:r>
            <a:r>
              <a:rPr lang="en-US" b="1" dirty="0" smtClean="0"/>
              <a:t>Sweden - Matched </a:t>
            </a:r>
            <a:r>
              <a:rPr lang="en-US" b="1" dirty="0"/>
              <a:t>Case Cohort Study (ASD and non-ASD cohorts)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04428"/>
              </p:ext>
            </p:extLst>
          </p:nvPr>
        </p:nvGraphicFramePr>
        <p:xfrm>
          <a:off x="2507672" y="3241194"/>
          <a:ext cx="95319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386">
                  <a:extLst>
                    <a:ext uri="{9D8B030D-6E8A-4147-A177-3AD203B41FA5}">
                      <a16:colId xmlns:a16="http://schemas.microsoft.com/office/drawing/2014/main" val="590768205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1796118076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2439731615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2317752929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421933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r>
                        <a:rPr lang="en-US" baseline="0" dirty="0" smtClean="0"/>
                        <a:t> STUDIED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baseline="0" dirty="0" smtClean="0"/>
                        <a:t>NUMBER</a:t>
                      </a:r>
                      <a:r>
                        <a:rPr lang="en-US" dirty="0" smtClean="0"/>
                        <a:t> IN</a:t>
                      </a:r>
                      <a:r>
                        <a:rPr lang="en-US" baseline="0" dirty="0" smtClean="0"/>
                        <a:t>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MORTALITIES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</a:t>
                      </a:r>
                      <a:r>
                        <a:rPr lang="en-US" baseline="0" dirty="0" smtClean="0"/>
                        <a:t> %  OF COHORT STUDIED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LIKELY TO DIE SOONER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2,672,185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24,358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2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ASD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(Diagnosed)</a:t>
                      </a:r>
                      <a:r>
                        <a:rPr lang="en-US" baseline="0" dirty="0" smtClean="0"/>
                        <a:t> 27,122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2.92 time higher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29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7672" y="5555673"/>
            <a:ext cx="95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u="sng" dirty="0"/>
              <a:t>Suicide  - leading cause of HFA deaths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2" y="111492"/>
            <a:ext cx="2286000" cy="15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2" y="111492"/>
            <a:ext cx="8911687" cy="692072"/>
          </a:xfrm>
        </p:spPr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670" y="1643711"/>
            <a:ext cx="9684328" cy="458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“PREMATURE MORTALITY IN AUTISM SPECTRUM DISORDER”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53144"/>
              </p:ext>
            </p:extLst>
          </p:nvPr>
        </p:nvGraphicFramePr>
        <p:xfrm>
          <a:off x="2507670" y="2229817"/>
          <a:ext cx="95319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386">
                  <a:extLst>
                    <a:ext uri="{9D8B030D-6E8A-4147-A177-3AD203B41FA5}">
                      <a16:colId xmlns:a16="http://schemas.microsoft.com/office/drawing/2014/main" val="590768205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1796118076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2439731615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2317752929"/>
                    </a:ext>
                  </a:extLst>
                </a:gridCol>
                <a:gridCol w="1906386">
                  <a:extLst>
                    <a:ext uri="{9D8B030D-6E8A-4147-A177-3AD203B41FA5}">
                      <a16:colId xmlns:a16="http://schemas.microsoft.com/office/drawing/2014/main" val="421933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ASD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(Diagnosed)</a:t>
                      </a:r>
                      <a:r>
                        <a:rPr lang="en-US" baseline="0" dirty="0" smtClean="0"/>
                        <a:t> 27,122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2.92 time higher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29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7672" y="2869897"/>
            <a:ext cx="9531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Suicide  - leading cause of HFA </a:t>
            </a:r>
            <a:r>
              <a:rPr lang="en-US" dirty="0" smtClean="0"/>
              <a:t>deaths</a:t>
            </a:r>
          </a:p>
          <a:p>
            <a:endParaRPr lang="en-US" u="sng" dirty="0"/>
          </a:p>
          <a:p>
            <a:endParaRPr lang="en-US" u="sng" dirty="0" smtClean="0"/>
          </a:p>
          <a:p>
            <a:r>
              <a:rPr lang="en-US" u="sng" dirty="0"/>
              <a:t>R</a:t>
            </a:r>
            <a:r>
              <a:rPr lang="en-US" u="sng" dirty="0" smtClean="0"/>
              <a:t>easons for suicide for the autism community at large</a:t>
            </a:r>
          </a:p>
          <a:p>
            <a:pPr marL="342900" indent="-342900">
              <a:buAutoNum type="arabicPeriod"/>
            </a:pPr>
            <a:r>
              <a:rPr lang="en-US" dirty="0" smtClean="0"/>
              <a:t>Lack of support system (via this study)</a:t>
            </a:r>
          </a:p>
          <a:p>
            <a:pPr marL="342900" indent="-342900">
              <a:buAutoNum type="arabicPeriod"/>
            </a:pPr>
            <a:r>
              <a:rPr lang="en-US" dirty="0" smtClean="0"/>
              <a:t>Lack of medical care (my reason)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2" y="111492"/>
            <a:ext cx="2286000" cy="15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2" y="111492"/>
            <a:ext cx="8911687" cy="692072"/>
          </a:xfrm>
        </p:spPr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672" y="2026555"/>
            <a:ext cx="9684328" cy="458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Relation to Approximate Adult Autism Population in Tennessee and Chattanooga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CDC (2018) says 1 in 40 on the autism spectrum (2.5%)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11444"/>
              </p:ext>
            </p:extLst>
          </p:nvPr>
        </p:nvGraphicFramePr>
        <p:xfrm>
          <a:off x="2507672" y="3042122"/>
          <a:ext cx="9553701" cy="376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67">
                  <a:extLst>
                    <a:ext uri="{9D8B030D-6E8A-4147-A177-3AD203B41FA5}">
                      <a16:colId xmlns:a16="http://schemas.microsoft.com/office/drawing/2014/main" val="800494511"/>
                    </a:ext>
                  </a:extLst>
                </a:gridCol>
                <a:gridCol w="3184567">
                  <a:extLst>
                    <a:ext uri="{9D8B030D-6E8A-4147-A177-3AD203B41FA5}">
                      <a16:colId xmlns:a16="http://schemas.microsoft.com/office/drawing/2014/main" val="3754102317"/>
                    </a:ext>
                  </a:extLst>
                </a:gridCol>
                <a:gridCol w="3184567">
                  <a:extLst>
                    <a:ext uri="{9D8B030D-6E8A-4147-A177-3AD203B41FA5}">
                      <a16:colId xmlns:a16="http://schemas.microsoft.com/office/drawing/2014/main" val="3872086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Tennessee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Chattanooga (1) city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 Census </a:t>
                      </a:r>
                      <a:r>
                        <a:rPr lang="en-US" baseline="0" dirty="0" smtClean="0"/>
                        <a:t>Bureau,</a:t>
                      </a:r>
                    </a:p>
                    <a:p>
                      <a:r>
                        <a:rPr lang="en-US" baseline="0" dirty="0" smtClean="0"/>
                        <a:t>Population Estimate, July 1</a:t>
                      </a:r>
                      <a:r>
                        <a:rPr lang="en-US" baseline="0" smtClean="0"/>
                        <a:t>, 2017(1)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6,715,984</a:t>
                      </a:r>
                      <a:endParaRPr lang="en-US" dirty="0" smtClean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177,571</a:t>
                      </a:r>
                      <a:endParaRPr lang="en-US" dirty="0" smtClean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78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are ASD </a:t>
                      </a:r>
                      <a:r>
                        <a:rPr lang="en-US" baseline="0" dirty="0" err="1" smtClean="0"/>
                        <a:t>indivs</a:t>
                      </a:r>
                      <a:r>
                        <a:rPr lang="en-US" baseline="0" dirty="0" smtClean="0"/>
                        <a:t> (2018)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1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Approx.</a:t>
                      </a:r>
                      <a:r>
                        <a:rPr lang="en-US" baseline="0" dirty="0" smtClean="0"/>
                        <a:t> # of ASD </a:t>
                      </a:r>
                      <a:r>
                        <a:rPr lang="en-US" baseline="0" dirty="0" err="1" smtClean="0"/>
                        <a:t>indivs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167,900</a:t>
                      </a:r>
                    </a:p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4,439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94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% over 18 (US Census, 2017)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77.1%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 77.1%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8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Approx.</a:t>
                      </a:r>
                      <a:r>
                        <a:rPr lang="en-US" baseline="0" dirty="0" smtClean="0"/>
                        <a:t> # of ASD Adults, 18 and 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129,451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3,422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7342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2" y="111492"/>
            <a:ext cx="2286000" cy="15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2" y="111492"/>
            <a:ext cx="8911687" cy="692072"/>
          </a:xfrm>
        </p:spPr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083" y="803564"/>
            <a:ext cx="9684328" cy="458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Relation to Approximate Adult Autism Population in TN,GA, AL, AND NC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CDC (2018) says 1 in 40 on the autism spectrum (2.5%) (2)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37628"/>
              </p:ext>
            </p:extLst>
          </p:nvPr>
        </p:nvGraphicFramePr>
        <p:xfrm>
          <a:off x="2312940" y="1650846"/>
          <a:ext cx="9301149" cy="3738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1101">
                  <a:extLst>
                    <a:ext uri="{9D8B030D-6E8A-4147-A177-3AD203B41FA5}">
                      <a16:colId xmlns:a16="http://schemas.microsoft.com/office/drawing/2014/main" val="3556427957"/>
                    </a:ext>
                  </a:extLst>
                </a:gridCol>
                <a:gridCol w="1250052">
                  <a:extLst>
                    <a:ext uri="{9D8B030D-6E8A-4147-A177-3AD203B41FA5}">
                      <a16:colId xmlns:a16="http://schemas.microsoft.com/office/drawing/2014/main" val="220594953"/>
                    </a:ext>
                  </a:extLst>
                </a:gridCol>
                <a:gridCol w="1245262">
                  <a:extLst>
                    <a:ext uri="{9D8B030D-6E8A-4147-A177-3AD203B41FA5}">
                      <a16:colId xmlns:a16="http://schemas.microsoft.com/office/drawing/2014/main" val="1877147848"/>
                    </a:ext>
                  </a:extLst>
                </a:gridCol>
                <a:gridCol w="1149472">
                  <a:extLst>
                    <a:ext uri="{9D8B030D-6E8A-4147-A177-3AD203B41FA5}">
                      <a16:colId xmlns:a16="http://schemas.microsoft.com/office/drawing/2014/main" val="2773141816"/>
                    </a:ext>
                  </a:extLst>
                </a:gridCol>
                <a:gridCol w="1245262">
                  <a:extLst>
                    <a:ext uri="{9D8B030D-6E8A-4147-A177-3AD203B41FA5}">
                      <a16:colId xmlns:a16="http://schemas.microsoft.com/office/drawing/2014/main" val="2353199904"/>
                    </a:ext>
                  </a:extLst>
                </a:gridCol>
              </a:tblGrid>
              <a:tr h="32761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965871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Census Bureau: Population Estimate, 2017 (1)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6,715,984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10,429,379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4,874,747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10,273,419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282359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Who Are ASD Individuals, 2018 (2)                </a:t>
                      </a:r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341967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 # of ASD Individuals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167,900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260,734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121,869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256,835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626240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people, 18 and Over in US, 2017 (1)         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74.0%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9911668"/>
                  </a:ext>
                </a:extLst>
              </a:tr>
              <a:tr h="32761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90145"/>
                  </a:ext>
                </a:extLst>
              </a:tr>
              <a:tr h="511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 # of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ASD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124,246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197,897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94,448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199,304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1224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2940" y="5435160"/>
            <a:ext cx="930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www.census.gov/data/datasets/2017/demo/popest/state-detail.html#par_textimage_2063038847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1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75952"/>
            <a:ext cx="8915400" cy="5390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▪ Officially diagnosed on the autism spectrum at age 40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▪ Received colon cancer diagnosis (Stage III-B) at age 50 (teenagers can be diagnosed with colon cancer – example of 17-year old girl)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- resection of colon (large intestine)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- port surgery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- eight rounds vs. twelve rounds of chemo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Folfox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75% survival rate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years in remission w/ clean colonoscopy scans 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▪ Up to 9% additional survival rate with positive changes in exercise and diet</a:t>
            </a:r>
          </a:p>
        </p:txBody>
      </p:sp>
    </p:spTree>
    <p:extLst>
      <p:ext uri="{BB962C8B-B14F-4D97-AF65-F5344CB8AC3E}">
        <p14:creationId xmlns:p14="http://schemas.microsoft.com/office/powerpoint/2010/main" val="31317955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1887</TotalTime>
  <Words>1712</Words>
  <Application>Microsoft Office PowerPoint</Application>
  <PresentationFormat>Widescreen</PresentationFormat>
  <Paragraphs>247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Wisp</vt:lpstr>
      <vt:lpstr>The Importance of Healthcare Screenings</vt:lpstr>
      <vt:lpstr>Ice Breaker</vt:lpstr>
      <vt:lpstr>What To Expect From This Presentation – Learning Objectives</vt:lpstr>
      <vt:lpstr>LO 1 - Understand the importance of getting health screenings</vt:lpstr>
      <vt:lpstr>Setting the Scene</vt:lpstr>
      <vt:lpstr>Setting the Scene</vt:lpstr>
      <vt:lpstr>Setting the Scene</vt:lpstr>
      <vt:lpstr>Setting the Scene</vt:lpstr>
      <vt:lpstr>Scott’s Story </vt:lpstr>
      <vt:lpstr>Scott’s Story </vt:lpstr>
      <vt:lpstr>Scott’s Story </vt:lpstr>
      <vt:lpstr>Scott’s Story </vt:lpstr>
      <vt:lpstr>Scott’s Story </vt:lpstr>
      <vt:lpstr>Scott’s Story </vt:lpstr>
      <vt:lpstr>Check Ups Are Important!</vt:lpstr>
      <vt:lpstr>Body Weight Monitoring </vt:lpstr>
      <vt:lpstr>Blood Pressure Screening </vt:lpstr>
      <vt:lpstr>Cholesterol Screening</vt:lpstr>
      <vt:lpstr>Diabetes Mellitus</vt:lpstr>
      <vt:lpstr>Take Action! </vt:lpstr>
      <vt:lpstr>Noteworthy Screenings to Discuss with your provider </vt:lpstr>
      <vt:lpstr>LO 3 - Resources</vt:lpstr>
      <vt:lpstr>LO 3 - Resources</vt:lpstr>
      <vt:lpstr>LO 3 - Resources</vt:lpstr>
      <vt:lpstr>LO 3 - Resources</vt:lpstr>
      <vt:lpstr>Contact Information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 Kramer</dc:creator>
  <cp:lastModifiedBy>Information Technology</cp:lastModifiedBy>
  <cp:revision>51</cp:revision>
  <dcterms:created xsi:type="dcterms:W3CDTF">2018-03-02T13:00:04Z</dcterms:created>
  <dcterms:modified xsi:type="dcterms:W3CDTF">2019-03-28T00:28:59Z</dcterms:modified>
</cp:coreProperties>
</file>