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94" r:id="rId4"/>
    <p:sldId id="276" r:id="rId5"/>
    <p:sldId id="267" r:id="rId6"/>
    <p:sldId id="289" r:id="rId7"/>
    <p:sldId id="257" r:id="rId8"/>
    <p:sldId id="258" r:id="rId9"/>
    <p:sldId id="277" r:id="rId10"/>
    <p:sldId id="282" r:id="rId11"/>
    <p:sldId id="259" r:id="rId12"/>
    <p:sldId id="278" r:id="rId13"/>
    <p:sldId id="290" r:id="rId14"/>
    <p:sldId id="288" r:id="rId15"/>
    <p:sldId id="291" r:id="rId16"/>
    <p:sldId id="261" r:id="rId17"/>
    <p:sldId id="280" r:id="rId18"/>
    <p:sldId id="292" r:id="rId19"/>
    <p:sldId id="269" r:id="rId20"/>
    <p:sldId id="300" r:id="rId21"/>
    <p:sldId id="295" r:id="rId22"/>
    <p:sldId id="279" r:id="rId23"/>
    <p:sldId id="287" r:id="rId24"/>
    <p:sldId id="293" r:id="rId25"/>
    <p:sldId id="296" r:id="rId26"/>
    <p:sldId id="297" r:id="rId27"/>
    <p:sldId id="273" r:id="rId28"/>
    <p:sldId id="298"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9F9DB-979E-484E-B0E4-B53A0C33449B}"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CD25F127-AB4C-47D9-A9C7-1AA00B244012}">
      <dgm:prSet/>
      <dgm:spPr/>
      <dgm:t>
        <a:bodyPr/>
        <a:lstStyle/>
        <a:p>
          <a:r>
            <a:rPr lang="en-US" b="1"/>
            <a:t>Don’t Feel Bad</a:t>
          </a:r>
          <a:endParaRPr lang="en-US"/>
        </a:p>
      </dgm:t>
    </dgm:pt>
    <dgm:pt modelId="{FA06459A-A3E9-4829-8B3D-B8C0F4C80A5A}" type="parTrans" cxnId="{F5017CDD-4618-4DA8-BDD9-928D54E9E4A6}">
      <dgm:prSet/>
      <dgm:spPr/>
      <dgm:t>
        <a:bodyPr/>
        <a:lstStyle/>
        <a:p>
          <a:endParaRPr lang="en-US"/>
        </a:p>
      </dgm:t>
    </dgm:pt>
    <dgm:pt modelId="{AFCA8A54-8C55-42AF-8C3E-8FE6A791094E}" type="sibTrans" cxnId="{F5017CDD-4618-4DA8-BDD9-928D54E9E4A6}">
      <dgm:prSet/>
      <dgm:spPr/>
      <dgm:t>
        <a:bodyPr/>
        <a:lstStyle/>
        <a:p>
          <a:endParaRPr lang="en-US"/>
        </a:p>
      </dgm:t>
    </dgm:pt>
    <dgm:pt modelId="{CF9D6ADC-FC07-4ED9-A6EB-F601AEA314AC}">
      <dgm:prSet/>
      <dgm:spPr/>
      <dgm:t>
        <a:bodyPr/>
        <a:lstStyle/>
        <a:p>
          <a:r>
            <a:rPr lang="en-US" b="1"/>
            <a:t>Replace the Loss</a:t>
          </a:r>
          <a:endParaRPr lang="en-US"/>
        </a:p>
      </dgm:t>
    </dgm:pt>
    <dgm:pt modelId="{F52C4BC7-74EF-46C3-BCBC-5F84380B9290}" type="parTrans" cxnId="{9CC41CFA-F333-4345-9E59-FBC4572D7CB4}">
      <dgm:prSet/>
      <dgm:spPr/>
      <dgm:t>
        <a:bodyPr/>
        <a:lstStyle/>
        <a:p>
          <a:endParaRPr lang="en-US"/>
        </a:p>
      </dgm:t>
    </dgm:pt>
    <dgm:pt modelId="{9CC15F66-21C2-46CD-BB45-04E7EC991595}" type="sibTrans" cxnId="{9CC41CFA-F333-4345-9E59-FBC4572D7CB4}">
      <dgm:prSet/>
      <dgm:spPr/>
      <dgm:t>
        <a:bodyPr/>
        <a:lstStyle/>
        <a:p>
          <a:endParaRPr lang="en-US"/>
        </a:p>
      </dgm:t>
    </dgm:pt>
    <dgm:pt modelId="{3409A8E8-00D1-49C5-9595-EA0834490980}">
      <dgm:prSet/>
      <dgm:spPr/>
      <dgm:t>
        <a:bodyPr/>
        <a:lstStyle/>
        <a:p>
          <a:r>
            <a:rPr lang="en-US" b="1"/>
            <a:t>Grieve Alone</a:t>
          </a:r>
          <a:endParaRPr lang="en-US"/>
        </a:p>
      </dgm:t>
    </dgm:pt>
    <dgm:pt modelId="{228A5302-1A48-47CF-8946-76A4F6642F1C}" type="parTrans" cxnId="{CA2AF9E1-A820-4501-8267-9D8303FD0363}">
      <dgm:prSet/>
      <dgm:spPr/>
      <dgm:t>
        <a:bodyPr/>
        <a:lstStyle/>
        <a:p>
          <a:endParaRPr lang="en-US"/>
        </a:p>
      </dgm:t>
    </dgm:pt>
    <dgm:pt modelId="{3D53522E-1255-4B4A-BD87-B5959A93E04B}" type="sibTrans" cxnId="{CA2AF9E1-A820-4501-8267-9D8303FD0363}">
      <dgm:prSet/>
      <dgm:spPr/>
      <dgm:t>
        <a:bodyPr/>
        <a:lstStyle/>
        <a:p>
          <a:endParaRPr lang="en-US"/>
        </a:p>
      </dgm:t>
    </dgm:pt>
    <dgm:pt modelId="{792C8576-4754-43CB-834D-4C6E6697D003}">
      <dgm:prSet/>
      <dgm:spPr/>
      <dgm:t>
        <a:bodyPr/>
        <a:lstStyle/>
        <a:p>
          <a:r>
            <a:rPr lang="en-US" b="1"/>
            <a:t>Be Strong</a:t>
          </a:r>
          <a:endParaRPr lang="en-US"/>
        </a:p>
      </dgm:t>
    </dgm:pt>
    <dgm:pt modelId="{3C5E51E2-8BBA-4BF9-975D-290EBB84C203}" type="parTrans" cxnId="{6753EA3A-E1F1-440C-A94F-4E00B2212B74}">
      <dgm:prSet/>
      <dgm:spPr/>
      <dgm:t>
        <a:bodyPr/>
        <a:lstStyle/>
        <a:p>
          <a:endParaRPr lang="en-US"/>
        </a:p>
      </dgm:t>
    </dgm:pt>
    <dgm:pt modelId="{095CB047-64C1-4625-B8D9-1841F9954262}" type="sibTrans" cxnId="{6753EA3A-E1F1-440C-A94F-4E00B2212B74}">
      <dgm:prSet/>
      <dgm:spPr/>
      <dgm:t>
        <a:bodyPr/>
        <a:lstStyle/>
        <a:p>
          <a:endParaRPr lang="en-US"/>
        </a:p>
      </dgm:t>
    </dgm:pt>
    <dgm:pt modelId="{486DEA8D-5E59-49CA-80EC-B739F5306DC2}">
      <dgm:prSet/>
      <dgm:spPr/>
      <dgm:t>
        <a:bodyPr/>
        <a:lstStyle/>
        <a:p>
          <a:r>
            <a:rPr lang="en-US" b="1"/>
            <a:t>Keep Busy</a:t>
          </a:r>
          <a:endParaRPr lang="en-US"/>
        </a:p>
      </dgm:t>
    </dgm:pt>
    <dgm:pt modelId="{A2F989CD-C77B-40FB-AC1B-C2D74692AFFE}" type="parTrans" cxnId="{2A209026-BC3B-43BA-928F-9E08DD649BDE}">
      <dgm:prSet/>
      <dgm:spPr/>
      <dgm:t>
        <a:bodyPr/>
        <a:lstStyle/>
        <a:p>
          <a:endParaRPr lang="en-US"/>
        </a:p>
      </dgm:t>
    </dgm:pt>
    <dgm:pt modelId="{8CEE7175-4F04-4BF5-AB1B-FDA5E7F6DE3A}" type="sibTrans" cxnId="{2A209026-BC3B-43BA-928F-9E08DD649BDE}">
      <dgm:prSet/>
      <dgm:spPr/>
      <dgm:t>
        <a:bodyPr/>
        <a:lstStyle/>
        <a:p>
          <a:endParaRPr lang="en-US"/>
        </a:p>
      </dgm:t>
    </dgm:pt>
    <dgm:pt modelId="{A267E546-9E72-442D-9051-F83E6C01070F}">
      <dgm:prSet/>
      <dgm:spPr/>
      <dgm:t>
        <a:bodyPr/>
        <a:lstStyle/>
        <a:p>
          <a:r>
            <a:rPr lang="en-US" b="1"/>
            <a:t>Time Heals All Wounds</a:t>
          </a:r>
          <a:endParaRPr lang="en-US"/>
        </a:p>
      </dgm:t>
    </dgm:pt>
    <dgm:pt modelId="{2F061B16-A608-414A-9645-587F86EC8D96}" type="parTrans" cxnId="{1B71CAC1-86AC-43F3-8F61-54CE9C434F1B}">
      <dgm:prSet/>
      <dgm:spPr/>
      <dgm:t>
        <a:bodyPr/>
        <a:lstStyle/>
        <a:p>
          <a:endParaRPr lang="en-US"/>
        </a:p>
      </dgm:t>
    </dgm:pt>
    <dgm:pt modelId="{66838BDF-1811-441B-93EA-B0B5E41A4DFB}" type="sibTrans" cxnId="{1B71CAC1-86AC-43F3-8F61-54CE9C434F1B}">
      <dgm:prSet/>
      <dgm:spPr/>
      <dgm:t>
        <a:bodyPr/>
        <a:lstStyle/>
        <a:p>
          <a:endParaRPr lang="en-US"/>
        </a:p>
      </dgm:t>
    </dgm:pt>
    <dgm:pt modelId="{ABE55828-3CF0-4DBC-9228-7F3590B5F5A1}" type="pres">
      <dgm:prSet presAssocID="{4DB9F9DB-979E-484E-B0E4-B53A0C33449B}" presName="vert0" presStyleCnt="0">
        <dgm:presLayoutVars>
          <dgm:dir/>
          <dgm:animOne val="branch"/>
          <dgm:animLvl val="lvl"/>
        </dgm:presLayoutVars>
      </dgm:prSet>
      <dgm:spPr/>
      <dgm:t>
        <a:bodyPr/>
        <a:lstStyle/>
        <a:p>
          <a:endParaRPr lang="en-US"/>
        </a:p>
      </dgm:t>
    </dgm:pt>
    <dgm:pt modelId="{8D08F49C-E3C1-4C31-B8FF-03CF86685C1D}" type="pres">
      <dgm:prSet presAssocID="{CD25F127-AB4C-47D9-A9C7-1AA00B244012}" presName="thickLine" presStyleLbl="alignNode1" presStyleIdx="0" presStyleCnt="6"/>
      <dgm:spPr/>
    </dgm:pt>
    <dgm:pt modelId="{4C7B0598-19A2-4586-8434-102F2E0D8D27}" type="pres">
      <dgm:prSet presAssocID="{CD25F127-AB4C-47D9-A9C7-1AA00B244012}" presName="horz1" presStyleCnt="0"/>
      <dgm:spPr/>
    </dgm:pt>
    <dgm:pt modelId="{EBD0D953-9583-45DB-9EDE-1625498C778B}" type="pres">
      <dgm:prSet presAssocID="{CD25F127-AB4C-47D9-A9C7-1AA00B244012}" presName="tx1" presStyleLbl="revTx" presStyleIdx="0" presStyleCnt="6"/>
      <dgm:spPr/>
      <dgm:t>
        <a:bodyPr/>
        <a:lstStyle/>
        <a:p>
          <a:endParaRPr lang="en-US"/>
        </a:p>
      </dgm:t>
    </dgm:pt>
    <dgm:pt modelId="{F624BB63-790A-4BEC-9155-575CA3B38545}" type="pres">
      <dgm:prSet presAssocID="{CD25F127-AB4C-47D9-A9C7-1AA00B244012}" presName="vert1" presStyleCnt="0"/>
      <dgm:spPr/>
    </dgm:pt>
    <dgm:pt modelId="{50267B9E-41BE-4D78-9FFD-6CCA72421047}" type="pres">
      <dgm:prSet presAssocID="{CF9D6ADC-FC07-4ED9-A6EB-F601AEA314AC}" presName="thickLine" presStyleLbl="alignNode1" presStyleIdx="1" presStyleCnt="6"/>
      <dgm:spPr/>
    </dgm:pt>
    <dgm:pt modelId="{5DD30617-4C6F-47AD-AD37-BFBAEBAC8D0F}" type="pres">
      <dgm:prSet presAssocID="{CF9D6ADC-FC07-4ED9-A6EB-F601AEA314AC}" presName="horz1" presStyleCnt="0"/>
      <dgm:spPr/>
    </dgm:pt>
    <dgm:pt modelId="{2C117C1F-65FE-4AA3-B207-79CB5D182F60}" type="pres">
      <dgm:prSet presAssocID="{CF9D6ADC-FC07-4ED9-A6EB-F601AEA314AC}" presName="tx1" presStyleLbl="revTx" presStyleIdx="1" presStyleCnt="6"/>
      <dgm:spPr/>
      <dgm:t>
        <a:bodyPr/>
        <a:lstStyle/>
        <a:p>
          <a:endParaRPr lang="en-US"/>
        </a:p>
      </dgm:t>
    </dgm:pt>
    <dgm:pt modelId="{8EB6FA3F-8E6A-4731-9170-D757AF5CECF3}" type="pres">
      <dgm:prSet presAssocID="{CF9D6ADC-FC07-4ED9-A6EB-F601AEA314AC}" presName="vert1" presStyleCnt="0"/>
      <dgm:spPr/>
    </dgm:pt>
    <dgm:pt modelId="{E8E4D5CE-194D-49A5-B4D8-9E310E73D533}" type="pres">
      <dgm:prSet presAssocID="{3409A8E8-00D1-49C5-9595-EA0834490980}" presName="thickLine" presStyleLbl="alignNode1" presStyleIdx="2" presStyleCnt="6"/>
      <dgm:spPr/>
    </dgm:pt>
    <dgm:pt modelId="{0E976FC2-8303-44FB-B6E0-CF0A9DED6E01}" type="pres">
      <dgm:prSet presAssocID="{3409A8E8-00D1-49C5-9595-EA0834490980}" presName="horz1" presStyleCnt="0"/>
      <dgm:spPr/>
    </dgm:pt>
    <dgm:pt modelId="{1A7A8B9A-FABB-4294-88CC-886EBA8EA87A}" type="pres">
      <dgm:prSet presAssocID="{3409A8E8-00D1-49C5-9595-EA0834490980}" presName="tx1" presStyleLbl="revTx" presStyleIdx="2" presStyleCnt="6"/>
      <dgm:spPr/>
      <dgm:t>
        <a:bodyPr/>
        <a:lstStyle/>
        <a:p>
          <a:endParaRPr lang="en-US"/>
        </a:p>
      </dgm:t>
    </dgm:pt>
    <dgm:pt modelId="{100FC613-98F9-4D9B-B8B4-9738BE19ACEE}" type="pres">
      <dgm:prSet presAssocID="{3409A8E8-00D1-49C5-9595-EA0834490980}" presName="vert1" presStyleCnt="0"/>
      <dgm:spPr/>
    </dgm:pt>
    <dgm:pt modelId="{AED92FFD-A71F-4950-AB46-41B7548976BB}" type="pres">
      <dgm:prSet presAssocID="{792C8576-4754-43CB-834D-4C6E6697D003}" presName="thickLine" presStyleLbl="alignNode1" presStyleIdx="3" presStyleCnt="6"/>
      <dgm:spPr/>
    </dgm:pt>
    <dgm:pt modelId="{996BFEFE-2A58-4892-A507-CED41875D676}" type="pres">
      <dgm:prSet presAssocID="{792C8576-4754-43CB-834D-4C6E6697D003}" presName="horz1" presStyleCnt="0"/>
      <dgm:spPr/>
    </dgm:pt>
    <dgm:pt modelId="{24EE4A39-C55D-4812-9224-E3B96B059B8A}" type="pres">
      <dgm:prSet presAssocID="{792C8576-4754-43CB-834D-4C6E6697D003}" presName="tx1" presStyleLbl="revTx" presStyleIdx="3" presStyleCnt="6"/>
      <dgm:spPr/>
      <dgm:t>
        <a:bodyPr/>
        <a:lstStyle/>
        <a:p>
          <a:endParaRPr lang="en-US"/>
        </a:p>
      </dgm:t>
    </dgm:pt>
    <dgm:pt modelId="{86A95E17-6C28-487E-A91C-F4C3EF0A99E7}" type="pres">
      <dgm:prSet presAssocID="{792C8576-4754-43CB-834D-4C6E6697D003}" presName="vert1" presStyleCnt="0"/>
      <dgm:spPr/>
    </dgm:pt>
    <dgm:pt modelId="{5D530A1B-22F4-4DD7-87E7-030274289909}" type="pres">
      <dgm:prSet presAssocID="{486DEA8D-5E59-49CA-80EC-B739F5306DC2}" presName="thickLine" presStyleLbl="alignNode1" presStyleIdx="4" presStyleCnt="6"/>
      <dgm:spPr/>
    </dgm:pt>
    <dgm:pt modelId="{B5EA2217-3891-4BCC-BFDF-CCE438D0D41E}" type="pres">
      <dgm:prSet presAssocID="{486DEA8D-5E59-49CA-80EC-B739F5306DC2}" presName="horz1" presStyleCnt="0"/>
      <dgm:spPr/>
    </dgm:pt>
    <dgm:pt modelId="{5EFE1A5E-0BB9-4132-B364-6FD4AA1ED98F}" type="pres">
      <dgm:prSet presAssocID="{486DEA8D-5E59-49CA-80EC-B739F5306DC2}" presName="tx1" presStyleLbl="revTx" presStyleIdx="4" presStyleCnt="6"/>
      <dgm:spPr/>
      <dgm:t>
        <a:bodyPr/>
        <a:lstStyle/>
        <a:p>
          <a:endParaRPr lang="en-US"/>
        </a:p>
      </dgm:t>
    </dgm:pt>
    <dgm:pt modelId="{EB48F994-B07E-4AA4-80D2-8438E843832C}" type="pres">
      <dgm:prSet presAssocID="{486DEA8D-5E59-49CA-80EC-B739F5306DC2}" presName="vert1" presStyleCnt="0"/>
      <dgm:spPr/>
    </dgm:pt>
    <dgm:pt modelId="{2891C65C-0A34-465E-82D0-CC3C05211EA1}" type="pres">
      <dgm:prSet presAssocID="{A267E546-9E72-442D-9051-F83E6C01070F}" presName="thickLine" presStyleLbl="alignNode1" presStyleIdx="5" presStyleCnt="6"/>
      <dgm:spPr/>
    </dgm:pt>
    <dgm:pt modelId="{8792F8C7-937A-4006-8F7E-06E40284045D}" type="pres">
      <dgm:prSet presAssocID="{A267E546-9E72-442D-9051-F83E6C01070F}" presName="horz1" presStyleCnt="0"/>
      <dgm:spPr/>
    </dgm:pt>
    <dgm:pt modelId="{2055B262-A6E8-4769-8CD1-014A123ED281}" type="pres">
      <dgm:prSet presAssocID="{A267E546-9E72-442D-9051-F83E6C01070F}" presName="tx1" presStyleLbl="revTx" presStyleIdx="5" presStyleCnt="6"/>
      <dgm:spPr/>
      <dgm:t>
        <a:bodyPr/>
        <a:lstStyle/>
        <a:p>
          <a:endParaRPr lang="en-US"/>
        </a:p>
      </dgm:t>
    </dgm:pt>
    <dgm:pt modelId="{24B8185F-3A39-44B6-A42B-1456E0670F2F}" type="pres">
      <dgm:prSet presAssocID="{A267E546-9E72-442D-9051-F83E6C01070F}" presName="vert1" presStyleCnt="0"/>
      <dgm:spPr/>
    </dgm:pt>
  </dgm:ptLst>
  <dgm:cxnLst>
    <dgm:cxn modelId="{6753EA3A-E1F1-440C-A94F-4E00B2212B74}" srcId="{4DB9F9DB-979E-484E-B0E4-B53A0C33449B}" destId="{792C8576-4754-43CB-834D-4C6E6697D003}" srcOrd="3" destOrd="0" parTransId="{3C5E51E2-8BBA-4BF9-975D-290EBB84C203}" sibTransId="{095CB047-64C1-4625-B8D9-1841F9954262}"/>
    <dgm:cxn modelId="{3E0E2225-E650-4851-9D08-659B0F7D6957}" type="presOf" srcId="{A267E546-9E72-442D-9051-F83E6C01070F}" destId="{2055B262-A6E8-4769-8CD1-014A123ED281}" srcOrd="0" destOrd="0" presId="urn:microsoft.com/office/officeart/2008/layout/LinedList"/>
    <dgm:cxn modelId="{2A209026-BC3B-43BA-928F-9E08DD649BDE}" srcId="{4DB9F9DB-979E-484E-B0E4-B53A0C33449B}" destId="{486DEA8D-5E59-49CA-80EC-B739F5306DC2}" srcOrd="4" destOrd="0" parTransId="{A2F989CD-C77B-40FB-AC1B-C2D74692AFFE}" sibTransId="{8CEE7175-4F04-4BF5-AB1B-FDA5E7F6DE3A}"/>
    <dgm:cxn modelId="{1F272940-6297-43A0-A259-849E78E7934F}" type="presOf" srcId="{CD25F127-AB4C-47D9-A9C7-1AA00B244012}" destId="{EBD0D953-9583-45DB-9EDE-1625498C778B}" srcOrd="0" destOrd="0" presId="urn:microsoft.com/office/officeart/2008/layout/LinedList"/>
    <dgm:cxn modelId="{7DCAF86B-3758-4A68-9FEE-3218DD1AAF3D}" type="presOf" srcId="{3409A8E8-00D1-49C5-9595-EA0834490980}" destId="{1A7A8B9A-FABB-4294-88CC-886EBA8EA87A}" srcOrd="0" destOrd="0" presId="urn:microsoft.com/office/officeart/2008/layout/LinedList"/>
    <dgm:cxn modelId="{1B71CAC1-86AC-43F3-8F61-54CE9C434F1B}" srcId="{4DB9F9DB-979E-484E-B0E4-B53A0C33449B}" destId="{A267E546-9E72-442D-9051-F83E6C01070F}" srcOrd="5" destOrd="0" parTransId="{2F061B16-A608-414A-9645-587F86EC8D96}" sibTransId="{66838BDF-1811-441B-93EA-B0B5E41A4DFB}"/>
    <dgm:cxn modelId="{CAC65677-5100-48AC-8F70-DC43BEF37A24}" type="presOf" srcId="{792C8576-4754-43CB-834D-4C6E6697D003}" destId="{24EE4A39-C55D-4812-9224-E3B96B059B8A}" srcOrd="0" destOrd="0" presId="urn:microsoft.com/office/officeart/2008/layout/LinedList"/>
    <dgm:cxn modelId="{9CC41CFA-F333-4345-9E59-FBC4572D7CB4}" srcId="{4DB9F9DB-979E-484E-B0E4-B53A0C33449B}" destId="{CF9D6ADC-FC07-4ED9-A6EB-F601AEA314AC}" srcOrd="1" destOrd="0" parTransId="{F52C4BC7-74EF-46C3-BCBC-5F84380B9290}" sibTransId="{9CC15F66-21C2-46CD-BB45-04E7EC991595}"/>
    <dgm:cxn modelId="{03FE8E8D-AC4B-45FF-AFE5-9F22F10D9C27}" type="presOf" srcId="{4DB9F9DB-979E-484E-B0E4-B53A0C33449B}" destId="{ABE55828-3CF0-4DBC-9228-7F3590B5F5A1}" srcOrd="0" destOrd="0" presId="urn:microsoft.com/office/officeart/2008/layout/LinedList"/>
    <dgm:cxn modelId="{9EE5BFFB-3339-4896-879C-BC53129A1AA7}" type="presOf" srcId="{CF9D6ADC-FC07-4ED9-A6EB-F601AEA314AC}" destId="{2C117C1F-65FE-4AA3-B207-79CB5D182F60}" srcOrd="0" destOrd="0" presId="urn:microsoft.com/office/officeart/2008/layout/LinedList"/>
    <dgm:cxn modelId="{F5017CDD-4618-4DA8-BDD9-928D54E9E4A6}" srcId="{4DB9F9DB-979E-484E-B0E4-B53A0C33449B}" destId="{CD25F127-AB4C-47D9-A9C7-1AA00B244012}" srcOrd="0" destOrd="0" parTransId="{FA06459A-A3E9-4829-8B3D-B8C0F4C80A5A}" sibTransId="{AFCA8A54-8C55-42AF-8C3E-8FE6A791094E}"/>
    <dgm:cxn modelId="{FEE48D96-23E0-40F7-9113-5AB9837330CA}" type="presOf" srcId="{486DEA8D-5E59-49CA-80EC-B739F5306DC2}" destId="{5EFE1A5E-0BB9-4132-B364-6FD4AA1ED98F}" srcOrd="0" destOrd="0" presId="urn:microsoft.com/office/officeart/2008/layout/LinedList"/>
    <dgm:cxn modelId="{CA2AF9E1-A820-4501-8267-9D8303FD0363}" srcId="{4DB9F9DB-979E-484E-B0E4-B53A0C33449B}" destId="{3409A8E8-00D1-49C5-9595-EA0834490980}" srcOrd="2" destOrd="0" parTransId="{228A5302-1A48-47CF-8946-76A4F6642F1C}" sibTransId="{3D53522E-1255-4B4A-BD87-B5959A93E04B}"/>
    <dgm:cxn modelId="{E6F4D3FA-EC56-497F-A4D3-FB3AA9B767C6}" type="presParOf" srcId="{ABE55828-3CF0-4DBC-9228-7F3590B5F5A1}" destId="{8D08F49C-E3C1-4C31-B8FF-03CF86685C1D}" srcOrd="0" destOrd="0" presId="urn:microsoft.com/office/officeart/2008/layout/LinedList"/>
    <dgm:cxn modelId="{22E7FE0B-6816-494B-8C59-832102AF4C1F}" type="presParOf" srcId="{ABE55828-3CF0-4DBC-9228-7F3590B5F5A1}" destId="{4C7B0598-19A2-4586-8434-102F2E0D8D27}" srcOrd="1" destOrd="0" presId="urn:microsoft.com/office/officeart/2008/layout/LinedList"/>
    <dgm:cxn modelId="{035BC830-36D9-4A0E-892F-1FFDB1B44935}" type="presParOf" srcId="{4C7B0598-19A2-4586-8434-102F2E0D8D27}" destId="{EBD0D953-9583-45DB-9EDE-1625498C778B}" srcOrd="0" destOrd="0" presId="urn:microsoft.com/office/officeart/2008/layout/LinedList"/>
    <dgm:cxn modelId="{DFAF7BA1-E2F6-4667-9CDE-AE8171D27183}" type="presParOf" srcId="{4C7B0598-19A2-4586-8434-102F2E0D8D27}" destId="{F624BB63-790A-4BEC-9155-575CA3B38545}" srcOrd="1" destOrd="0" presId="urn:microsoft.com/office/officeart/2008/layout/LinedList"/>
    <dgm:cxn modelId="{882C176F-44D4-472A-90CE-08A5DCAD9FB9}" type="presParOf" srcId="{ABE55828-3CF0-4DBC-9228-7F3590B5F5A1}" destId="{50267B9E-41BE-4D78-9FFD-6CCA72421047}" srcOrd="2" destOrd="0" presId="urn:microsoft.com/office/officeart/2008/layout/LinedList"/>
    <dgm:cxn modelId="{5A9440B9-96D5-4F2C-BC3E-90C0BC527190}" type="presParOf" srcId="{ABE55828-3CF0-4DBC-9228-7F3590B5F5A1}" destId="{5DD30617-4C6F-47AD-AD37-BFBAEBAC8D0F}" srcOrd="3" destOrd="0" presId="urn:microsoft.com/office/officeart/2008/layout/LinedList"/>
    <dgm:cxn modelId="{508FC160-CC6B-4E43-9E97-F1E52963590A}" type="presParOf" srcId="{5DD30617-4C6F-47AD-AD37-BFBAEBAC8D0F}" destId="{2C117C1F-65FE-4AA3-B207-79CB5D182F60}" srcOrd="0" destOrd="0" presId="urn:microsoft.com/office/officeart/2008/layout/LinedList"/>
    <dgm:cxn modelId="{894B33B5-5716-4AC2-8F7B-9567BD4AD3CE}" type="presParOf" srcId="{5DD30617-4C6F-47AD-AD37-BFBAEBAC8D0F}" destId="{8EB6FA3F-8E6A-4731-9170-D757AF5CECF3}" srcOrd="1" destOrd="0" presId="urn:microsoft.com/office/officeart/2008/layout/LinedList"/>
    <dgm:cxn modelId="{0E441458-2E4E-4332-A20C-183FAC9B258F}" type="presParOf" srcId="{ABE55828-3CF0-4DBC-9228-7F3590B5F5A1}" destId="{E8E4D5CE-194D-49A5-B4D8-9E310E73D533}" srcOrd="4" destOrd="0" presId="urn:microsoft.com/office/officeart/2008/layout/LinedList"/>
    <dgm:cxn modelId="{A7EF1B8A-2496-48EA-B92C-F5B18FB385DD}" type="presParOf" srcId="{ABE55828-3CF0-4DBC-9228-7F3590B5F5A1}" destId="{0E976FC2-8303-44FB-B6E0-CF0A9DED6E01}" srcOrd="5" destOrd="0" presId="urn:microsoft.com/office/officeart/2008/layout/LinedList"/>
    <dgm:cxn modelId="{A86F1831-4CF2-4995-9FF3-2822BC69DD33}" type="presParOf" srcId="{0E976FC2-8303-44FB-B6E0-CF0A9DED6E01}" destId="{1A7A8B9A-FABB-4294-88CC-886EBA8EA87A}" srcOrd="0" destOrd="0" presId="urn:microsoft.com/office/officeart/2008/layout/LinedList"/>
    <dgm:cxn modelId="{DBF9D68D-85AA-4DB3-BA50-D974E8EACFB0}" type="presParOf" srcId="{0E976FC2-8303-44FB-B6E0-CF0A9DED6E01}" destId="{100FC613-98F9-4D9B-B8B4-9738BE19ACEE}" srcOrd="1" destOrd="0" presId="urn:microsoft.com/office/officeart/2008/layout/LinedList"/>
    <dgm:cxn modelId="{9635031A-4791-4DE3-AD13-4BDFCC9EDD4C}" type="presParOf" srcId="{ABE55828-3CF0-4DBC-9228-7F3590B5F5A1}" destId="{AED92FFD-A71F-4950-AB46-41B7548976BB}" srcOrd="6" destOrd="0" presId="urn:microsoft.com/office/officeart/2008/layout/LinedList"/>
    <dgm:cxn modelId="{78D09055-F7E5-49C8-B27D-631A9932A050}" type="presParOf" srcId="{ABE55828-3CF0-4DBC-9228-7F3590B5F5A1}" destId="{996BFEFE-2A58-4892-A507-CED41875D676}" srcOrd="7" destOrd="0" presId="urn:microsoft.com/office/officeart/2008/layout/LinedList"/>
    <dgm:cxn modelId="{8BD0A049-036F-4168-8EBB-63F4EA366C98}" type="presParOf" srcId="{996BFEFE-2A58-4892-A507-CED41875D676}" destId="{24EE4A39-C55D-4812-9224-E3B96B059B8A}" srcOrd="0" destOrd="0" presId="urn:microsoft.com/office/officeart/2008/layout/LinedList"/>
    <dgm:cxn modelId="{6B9B630A-620D-4D77-8ACB-9AFC80933BDE}" type="presParOf" srcId="{996BFEFE-2A58-4892-A507-CED41875D676}" destId="{86A95E17-6C28-487E-A91C-F4C3EF0A99E7}" srcOrd="1" destOrd="0" presId="urn:microsoft.com/office/officeart/2008/layout/LinedList"/>
    <dgm:cxn modelId="{F9159B9D-6837-4AA7-8BAA-FB7B7E07A34E}" type="presParOf" srcId="{ABE55828-3CF0-4DBC-9228-7F3590B5F5A1}" destId="{5D530A1B-22F4-4DD7-87E7-030274289909}" srcOrd="8" destOrd="0" presId="urn:microsoft.com/office/officeart/2008/layout/LinedList"/>
    <dgm:cxn modelId="{28DBDCAD-7058-4CF7-B62F-1D42DA7D0052}" type="presParOf" srcId="{ABE55828-3CF0-4DBC-9228-7F3590B5F5A1}" destId="{B5EA2217-3891-4BCC-BFDF-CCE438D0D41E}" srcOrd="9" destOrd="0" presId="urn:microsoft.com/office/officeart/2008/layout/LinedList"/>
    <dgm:cxn modelId="{48FDDEA5-E14D-45BD-83BC-486A601F6417}" type="presParOf" srcId="{B5EA2217-3891-4BCC-BFDF-CCE438D0D41E}" destId="{5EFE1A5E-0BB9-4132-B364-6FD4AA1ED98F}" srcOrd="0" destOrd="0" presId="urn:microsoft.com/office/officeart/2008/layout/LinedList"/>
    <dgm:cxn modelId="{70B6FFE2-0E28-435F-869B-65EFC9469092}" type="presParOf" srcId="{B5EA2217-3891-4BCC-BFDF-CCE438D0D41E}" destId="{EB48F994-B07E-4AA4-80D2-8438E843832C}" srcOrd="1" destOrd="0" presId="urn:microsoft.com/office/officeart/2008/layout/LinedList"/>
    <dgm:cxn modelId="{F2670C22-2280-46F1-8FCD-7897F55B2FFB}" type="presParOf" srcId="{ABE55828-3CF0-4DBC-9228-7F3590B5F5A1}" destId="{2891C65C-0A34-465E-82D0-CC3C05211EA1}" srcOrd="10" destOrd="0" presId="urn:microsoft.com/office/officeart/2008/layout/LinedList"/>
    <dgm:cxn modelId="{74010372-4FF3-47BE-8963-AB9B14E2238C}" type="presParOf" srcId="{ABE55828-3CF0-4DBC-9228-7F3590B5F5A1}" destId="{8792F8C7-937A-4006-8F7E-06E40284045D}" srcOrd="11" destOrd="0" presId="urn:microsoft.com/office/officeart/2008/layout/LinedList"/>
    <dgm:cxn modelId="{E001EB96-A816-4B7F-A056-D38781024776}" type="presParOf" srcId="{8792F8C7-937A-4006-8F7E-06E40284045D}" destId="{2055B262-A6E8-4769-8CD1-014A123ED281}" srcOrd="0" destOrd="0" presId="urn:microsoft.com/office/officeart/2008/layout/LinedList"/>
    <dgm:cxn modelId="{2DEDB48A-CCA6-4EAB-9CCD-D961200AB59B}" type="presParOf" srcId="{8792F8C7-937A-4006-8F7E-06E40284045D}" destId="{24B8185F-3A39-44B6-A42B-1456E0670F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6950C-E46D-45E3-9CB2-AD419C8FD53B}" type="doc">
      <dgm:prSet loTypeId="urn:microsoft.com/office/officeart/2005/8/layout/default" loCatId="list" qsTypeId="urn:microsoft.com/office/officeart/2005/8/quickstyle/simple3" qsCatId="simple" csTypeId="urn:microsoft.com/office/officeart/2005/8/colors/accent5_2" csCatId="accent5" phldr="1"/>
      <dgm:spPr/>
      <dgm:t>
        <a:bodyPr/>
        <a:lstStyle/>
        <a:p>
          <a:endParaRPr lang="en-US"/>
        </a:p>
      </dgm:t>
    </dgm:pt>
    <dgm:pt modelId="{B93C5350-819B-4F6E-B5E6-97EFF6CEB309}">
      <dgm:prSet phldrT="[Text]"/>
      <dgm:spPr/>
      <dgm:t>
        <a:bodyPr/>
        <a:lstStyle/>
        <a:p>
          <a:r>
            <a:rPr lang="en-US" dirty="0"/>
            <a:t>Kicked the bucket/Bought the farm</a:t>
          </a:r>
        </a:p>
      </dgm:t>
    </dgm:pt>
    <dgm:pt modelId="{8D0A37B5-ABA3-4B7E-B483-6DF1F1B9FB83}" type="parTrans" cxnId="{18900EC8-DB2A-4798-9452-862F07BF2B26}">
      <dgm:prSet/>
      <dgm:spPr/>
      <dgm:t>
        <a:bodyPr/>
        <a:lstStyle/>
        <a:p>
          <a:endParaRPr lang="en-US"/>
        </a:p>
      </dgm:t>
    </dgm:pt>
    <dgm:pt modelId="{4BBDB038-92FF-491A-963D-7E7293F19494}" type="sibTrans" cxnId="{18900EC8-DB2A-4798-9452-862F07BF2B26}">
      <dgm:prSet/>
      <dgm:spPr/>
      <dgm:t>
        <a:bodyPr/>
        <a:lstStyle/>
        <a:p>
          <a:endParaRPr lang="en-US"/>
        </a:p>
      </dgm:t>
    </dgm:pt>
    <dgm:pt modelId="{8B206984-D897-4909-987A-8C5FA1B02CA0}">
      <dgm:prSet phldrT="[Text]"/>
      <dgm:spPr/>
      <dgm:t>
        <a:bodyPr/>
        <a:lstStyle/>
        <a:p>
          <a:r>
            <a:rPr lang="en-US" dirty="0"/>
            <a:t>Put to sleep/Rainbow Bridge</a:t>
          </a:r>
        </a:p>
      </dgm:t>
    </dgm:pt>
    <dgm:pt modelId="{72CFA917-D6A7-47D5-983F-32A0F5EA7052}" type="parTrans" cxnId="{EF1F2B51-6FAA-4BB5-8A70-C8BD2935F5D5}">
      <dgm:prSet/>
      <dgm:spPr/>
      <dgm:t>
        <a:bodyPr/>
        <a:lstStyle/>
        <a:p>
          <a:endParaRPr lang="en-US"/>
        </a:p>
      </dgm:t>
    </dgm:pt>
    <dgm:pt modelId="{ABC52D6C-307F-4987-87F4-7DFAFAB7A885}" type="sibTrans" cxnId="{EF1F2B51-6FAA-4BB5-8A70-C8BD2935F5D5}">
      <dgm:prSet/>
      <dgm:spPr/>
      <dgm:t>
        <a:bodyPr/>
        <a:lstStyle/>
        <a:p>
          <a:endParaRPr lang="en-US"/>
        </a:p>
      </dgm:t>
    </dgm:pt>
    <dgm:pt modelId="{94EFDCEF-1559-425E-A96E-A38DAB789779}">
      <dgm:prSet phldrT="[Text]"/>
      <dgm:spPr/>
      <dgm:t>
        <a:bodyPr/>
        <a:lstStyle/>
        <a:p>
          <a:r>
            <a:rPr lang="en-US" dirty="0"/>
            <a:t>Went to see Jesus/Earned his wings</a:t>
          </a:r>
        </a:p>
      </dgm:t>
    </dgm:pt>
    <dgm:pt modelId="{D324B3B2-7DC7-4741-A22F-D2138F58F288}" type="parTrans" cxnId="{383E0931-F627-4D38-9E4E-F9ACEB92E696}">
      <dgm:prSet/>
      <dgm:spPr/>
      <dgm:t>
        <a:bodyPr/>
        <a:lstStyle/>
        <a:p>
          <a:endParaRPr lang="en-US"/>
        </a:p>
      </dgm:t>
    </dgm:pt>
    <dgm:pt modelId="{F6480844-51E0-4A01-BD8D-FC5DA2B94A71}" type="sibTrans" cxnId="{383E0931-F627-4D38-9E4E-F9ACEB92E696}">
      <dgm:prSet/>
      <dgm:spPr/>
      <dgm:t>
        <a:bodyPr/>
        <a:lstStyle/>
        <a:p>
          <a:endParaRPr lang="en-US"/>
        </a:p>
      </dgm:t>
    </dgm:pt>
    <dgm:pt modelId="{C51AB4D0-624F-4737-A114-E3A688115A51}">
      <dgm:prSet phldrT="[Text]"/>
      <dgm:spPr/>
      <dgm:t>
        <a:bodyPr/>
        <a:lstStyle/>
        <a:p>
          <a:r>
            <a:rPr lang="en-US" dirty="0"/>
            <a:t>6 Feet under/Pushing up daisies</a:t>
          </a:r>
        </a:p>
      </dgm:t>
    </dgm:pt>
    <dgm:pt modelId="{FA930329-8FF1-4D67-91DD-B090EB3878AE}" type="parTrans" cxnId="{51CE1622-7A69-4282-94CA-B2F077A654C6}">
      <dgm:prSet/>
      <dgm:spPr/>
      <dgm:t>
        <a:bodyPr/>
        <a:lstStyle/>
        <a:p>
          <a:endParaRPr lang="en-US"/>
        </a:p>
      </dgm:t>
    </dgm:pt>
    <dgm:pt modelId="{F6739163-7A1E-4DC6-B46A-4D912B90E8B1}" type="sibTrans" cxnId="{51CE1622-7A69-4282-94CA-B2F077A654C6}">
      <dgm:prSet/>
      <dgm:spPr/>
      <dgm:t>
        <a:bodyPr/>
        <a:lstStyle/>
        <a:p>
          <a:endParaRPr lang="en-US"/>
        </a:p>
      </dgm:t>
    </dgm:pt>
    <dgm:pt modelId="{7AFF54C2-D1A1-4046-8A7A-201D561C68A2}">
      <dgm:prSet phldrT="[Text]"/>
      <dgm:spPr/>
      <dgm:t>
        <a:bodyPr/>
        <a:lstStyle/>
        <a:p>
          <a:r>
            <a:rPr lang="en-US" dirty="0"/>
            <a:t>Gone to a better place/At peace</a:t>
          </a:r>
        </a:p>
      </dgm:t>
    </dgm:pt>
    <dgm:pt modelId="{3F4423CF-55ED-483E-AF4B-190DC4266CAB}" type="parTrans" cxnId="{70497246-576D-4534-AB61-3A7B14A317EF}">
      <dgm:prSet/>
      <dgm:spPr/>
      <dgm:t>
        <a:bodyPr/>
        <a:lstStyle/>
        <a:p>
          <a:endParaRPr lang="en-US"/>
        </a:p>
      </dgm:t>
    </dgm:pt>
    <dgm:pt modelId="{7D706AA6-12B6-45BE-AAEE-D6983759FE9B}" type="sibTrans" cxnId="{70497246-576D-4534-AB61-3A7B14A317EF}">
      <dgm:prSet/>
      <dgm:spPr/>
      <dgm:t>
        <a:bodyPr/>
        <a:lstStyle/>
        <a:p>
          <a:endParaRPr lang="en-US"/>
        </a:p>
      </dgm:t>
    </dgm:pt>
    <dgm:pt modelId="{B44F1F8A-E4BB-4B89-B277-08852119C133}" type="pres">
      <dgm:prSet presAssocID="{2546950C-E46D-45E3-9CB2-AD419C8FD53B}" presName="diagram" presStyleCnt="0">
        <dgm:presLayoutVars>
          <dgm:dir/>
          <dgm:resizeHandles val="exact"/>
        </dgm:presLayoutVars>
      </dgm:prSet>
      <dgm:spPr/>
      <dgm:t>
        <a:bodyPr/>
        <a:lstStyle/>
        <a:p>
          <a:endParaRPr lang="en-US"/>
        </a:p>
      </dgm:t>
    </dgm:pt>
    <dgm:pt modelId="{C541C866-2BB7-45F7-9AF1-E409C52D29D7}" type="pres">
      <dgm:prSet presAssocID="{B93C5350-819B-4F6E-B5E6-97EFF6CEB309}" presName="node" presStyleLbl="node1" presStyleIdx="0" presStyleCnt="5">
        <dgm:presLayoutVars>
          <dgm:bulletEnabled val="1"/>
        </dgm:presLayoutVars>
      </dgm:prSet>
      <dgm:spPr/>
      <dgm:t>
        <a:bodyPr/>
        <a:lstStyle/>
        <a:p>
          <a:endParaRPr lang="en-US"/>
        </a:p>
      </dgm:t>
    </dgm:pt>
    <dgm:pt modelId="{43E1CC91-739C-4181-A0D6-E77EDB679FD9}" type="pres">
      <dgm:prSet presAssocID="{4BBDB038-92FF-491A-963D-7E7293F19494}" presName="sibTrans" presStyleCnt="0"/>
      <dgm:spPr/>
    </dgm:pt>
    <dgm:pt modelId="{56B451F3-B771-4A88-864A-C0CD145E56B3}" type="pres">
      <dgm:prSet presAssocID="{8B206984-D897-4909-987A-8C5FA1B02CA0}" presName="node" presStyleLbl="node1" presStyleIdx="1" presStyleCnt="5">
        <dgm:presLayoutVars>
          <dgm:bulletEnabled val="1"/>
        </dgm:presLayoutVars>
      </dgm:prSet>
      <dgm:spPr/>
      <dgm:t>
        <a:bodyPr/>
        <a:lstStyle/>
        <a:p>
          <a:endParaRPr lang="en-US"/>
        </a:p>
      </dgm:t>
    </dgm:pt>
    <dgm:pt modelId="{0B5DA2F1-2361-42B2-BAD7-2D33BCA32CD9}" type="pres">
      <dgm:prSet presAssocID="{ABC52D6C-307F-4987-87F4-7DFAFAB7A885}" presName="sibTrans" presStyleCnt="0"/>
      <dgm:spPr/>
    </dgm:pt>
    <dgm:pt modelId="{65096DDC-30DF-41AE-BFC3-1861A0F030DD}" type="pres">
      <dgm:prSet presAssocID="{94EFDCEF-1559-425E-A96E-A38DAB789779}" presName="node" presStyleLbl="node1" presStyleIdx="2" presStyleCnt="5">
        <dgm:presLayoutVars>
          <dgm:bulletEnabled val="1"/>
        </dgm:presLayoutVars>
      </dgm:prSet>
      <dgm:spPr/>
      <dgm:t>
        <a:bodyPr/>
        <a:lstStyle/>
        <a:p>
          <a:endParaRPr lang="en-US"/>
        </a:p>
      </dgm:t>
    </dgm:pt>
    <dgm:pt modelId="{E63F6B3B-A49D-4523-B0FE-433B21168F6F}" type="pres">
      <dgm:prSet presAssocID="{F6480844-51E0-4A01-BD8D-FC5DA2B94A71}" presName="sibTrans" presStyleCnt="0"/>
      <dgm:spPr/>
    </dgm:pt>
    <dgm:pt modelId="{FD0D927C-6EA0-4232-AFFD-B8FFF89425AD}" type="pres">
      <dgm:prSet presAssocID="{C51AB4D0-624F-4737-A114-E3A688115A51}" presName="node" presStyleLbl="node1" presStyleIdx="3" presStyleCnt="5">
        <dgm:presLayoutVars>
          <dgm:bulletEnabled val="1"/>
        </dgm:presLayoutVars>
      </dgm:prSet>
      <dgm:spPr/>
      <dgm:t>
        <a:bodyPr/>
        <a:lstStyle/>
        <a:p>
          <a:endParaRPr lang="en-US"/>
        </a:p>
      </dgm:t>
    </dgm:pt>
    <dgm:pt modelId="{5C35354D-015A-46E6-AA9F-D32BD3DC0F15}" type="pres">
      <dgm:prSet presAssocID="{F6739163-7A1E-4DC6-B46A-4D912B90E8B1}" presName="sibTrans" presStyleCnt="0"/>
      <dgm:spPr/>
    </dgm:pt>
    <dgm:pt modelId="{7763D230-DFB5-4C6F-8F57-EC1401E82D02}" type="pres">
      <dgm:prSet presAssocID="{7AFF54C2-D1A1-4046-8A7A-201D561C68A2}" presName="node" presStyleLbl="node1" presStyleIdx="4" presStyleCnt="5" custLinFactNeighborY="2026">
        <dgm:presLayoutVars>
          <dgm:bulletEnabled val="1"/>
        </dgm:presLayoutVars>
      </dgm:prSet>
      <dgm:spPr/>
      <dgm:t>
        <a:bodyPr/>
        <a:lstStyle/>
        <a:p>
          <a:endParaRPr lang="en-US"/>
        </a:p>
      </dgm:t>
    </dgm:pt>
  </dgm:ptLst>
  <dgm:cxnLst>
    <dgm:cxn modelId="{F365FEF2-2B92-428E-BEE9-C39B0F09A615}" type="presOf" srcId="{C51AB4D0-624F-4737-A114-E3A688115A51}" destId="{FD0D927C-6EA0-4232-AFFD-B8FFF89425AD}" srcOrd="0" destOrd="0" presId="urn:microsoft.com/office/officeart/2005/8/layout/default"/>
    <dgm:cxn modelId="{A12A254C-009A-4C88-A347-33AB57550E8E}" type="presOf" srcId="{94EFDCEF-1559-425E-A96E-A38DAB789779}" destId="{65096DDC-30DF-41AE-BFC3-1861A0F030DD}" srcOrd="0" destOrd="0" presId="urn:microsoft.com/office/officeart/2005/8/layout/default"/>
    <dgm:cxn modelId="{383E0931-F627-4D38-9E4E-F9ACEB92E696}" srcId="{2546950C-E46D-45E3-9CB2-AD419C8FD53B}" destId="{94EFDCEF-1559-425E-A96E-A38DAB789779}" srcOrd="2" destOrd="0" parTransId="{D324B3B2-7DC7-4741-A22F-D2138F58F288}" sibTransId="{F6480844-51E0-4A01-BD8D-FC5DA2B94A71}"/>
    <dgm:cxn modelId="{4A093DFC-59A7-4897-9C45-F79010494C65}" type="presOf" srcId="{7AFF54C2-D1A1-4046-8A7A-201D561C68A2}" destId="{7763D230-DFB5-4C6F-8F57-EC1401E82D02}" srcOrd="0" destOrd="0" presId="urn:microsoft.com/office/officeart/2005/8/layout/default"/>
    <dgm:cxn modelId="{70497246-576D-4534-AB61-3A7B14A317EF}" srcId="{2546950C-E46D-45E3-9CB2-AD419C8FD53B}" destId="{7AFF54C2-D1A1-4046-8A7A-201D561C68A2}" srcOrd="4" destOrd="0" parTransId="{3F4423CF-55ED-483E-AF4B-190DC4266CAB}" sibTransId="{7D706AA6-12B6-45BE-AAEE-D6983759FE9B}"/>
    <dgm:cxn modelId="{EF1F2B51-6FAA-4BB5-8A70-C8BD2935F5D5}" srcId="{2546950C-E46D-45E3-9CB2-AD419C8FD53B}" destId="{8B206984-D897-4909-987A-8C5FA1B02CA0}" srcOrd="1" destOrd="0" parTransId="{72CFA917-D6A7-47D5-983F-32A0F5EA7052}" sibTransId="{ABC52D6C-307F-4987-87F4-7DFAFAB7A885}"/>
    <dgm:cxn modelId="{D26CEDF9-4912-40AF-AC1D-9991FF63667F}" type="presOf" srcId="{2546950C-E46D-45E3-9CB2-AD419C8FD53B}" destId="{B44F1F8A-E4BB-4B89-B277-08852119C133}" srcOrd="0" destOrd="0" presId="urn:microsoft.com/office/officeart/2005/8/layout/default"/>
    <dgm:cxn modelId="{53045A57-BFCA-48C7-945B-99E2D4A5098D}" type="presOf" srcId="{8B206984-D897-4909-987A-8C5FA1B02CA0}" destId="{56B451F3-B771-4A88-864A-C0CD145E56B3}" srcOrd="0" destOrd="0" presId="urn:microsoft.com/office/officeart/2005/8/layout/default"/>
    <dgm:cxn modelId="{51CE1622-7A69-4282-94CA-B2F077A654C6}" srcId="{2546950C-E46D-45E3-9CB2-AD419C8FD53B}" destId="{C51AB4D0-624F-4737-A114-E3A688115A51}" srcOrd="3" destOrd="0" parTransId="{FA930329-8FF1-4D67-91DD-B090EB3878AE}" sibTransId="{F6739163-7A1E-4DC6-B46A-4D912B90E8B1}"/>
    <dgm:cxn modelId="{5F660CC6-15F6-403A-B793-AE2699DB7536}" type="presOf" srcId="{B93C5350-819B-4F6E-B5E6-97EFF6CEB309}" destId="{C541C866-2BB7-45F7-9AF1-E409C52D29D7}" srcOrd="0" destOrd="0" presId="urn:microsoft.com/office/officeart/2005/8/layout/default"/>
    <dgm:cxn modelId="{18900EC8-DB2A-4798-9452-862F07BF2B26}" srcId="{2546950C-E46D-45E3-9CB2-AD419C8FD53B}" destId="{B93C5350-819B-4F6E-B5E6-97EFF6CEB309}" srcOrd="0" destOrd="0" parTransId="{8D0A37B5-ABA3-4B7E-B483-6DF1F1B9FB83}" sibTransId="{4BBDB038-92FF-491A-963D-7E7293F19494}"/>
    <dgm:cxn modelId="{5C718011-645E-4F9B-B10A-15DB269C3926}" type="presParOf" srcId="{B44F1F8A-E4BB-4B89-B277-08852119C133}" destId="{C541C866-2BB7-45F7-9AF1-E409C52D29D7}" srcOrd="0" destOrd="0" presId="urn:microsoft.com/office/officeart/2005/8/layout/default"/>
    <dgm:cxn modelId="{06866FD4-5D09-4378-879B-0B7529ACF6BC}" type="presParOf" srcId="{B44F1F8A-E4BB-4B89-B277-08852119C133}" destId="{43E1CC91-739C-4181-A0D6-E77EDB679FD9}" srcOrd="1" destOrd="0" presId="urn:microsoft.com/office/officeart/2005/8/layout/default"/>
    <dgm:cxn modelId="{0BCA9EAD-1343-4603-83EE-C0326735CCFB}" type="presParOf" srcId="{B44F1F8A-E4BB-4B89-B277-08852119C133}" destId="{56B451F3-B771-4A88-864A-C0CD145E56B3}" srcOrd="2" destOrd="0" presId="urn:microsoft.com/office/officeart/2005/8/layout/default"/>
    <dgm:cxn modelId="{F72925D0-DE06-4CF4-BC02-AF9524E70BBA}" type="presParOf" srcId="{B44F1F8A-E4BB-4B89-B277-08852119C133}" destId="{0B5DA2F1-2361-42B2-BAD7-2D33BCA32CD9}" srcOrd="3" destOrd="0" presId="urn:microsoft.com/office/officeart/2005/8/layout/default"/>
    <dgm:cxn modelId="{205E6141-0363-422C-90C8-1F94DC0D2CC5}" type="presParOf" srcId="{B44F1F8A-E4BB-4B89-B277-08852119C133}" destId="{65096DDC-30DF-41AE-BFC3-1861A0F030DD}" srcOrd="4" destOrd="0" presId="urn:microsoft.com/office/officeart/2005/8/layout/default"/>
    <dgm:cxn modelId="{5F2C0357-537B-4008-AE63-9196AA1A03DA}" type="presParOf" srcId="{B44F1F8A-E4BB-4B89-B277-08852119C133}" destId="{E63F6B3B-A49D-4523-B0FE-433B21168F6F}" srcOrd="5" destOrd="0" presId="urn:microsoft.com/office/officeart/2005/8/layout/default"/>
    <dgm:cxn modelId="{3C119A15-4E09-4176-B0AB-56778AB828C9}" type="presParOf" srcId="{B44F1F8A-E4BB-4B89-B277-08852119C133}" destId="{FD0D927C-6EA0-4232-AFFD-B8FFF89425AD}" srcOrd="6" destOrd="0" presId="urn:microsoft.com/office/officeart/2005/8/layout/default"/>
    <dgm:cxn modelId="{83ADB405-CF88-4383-8F31-621DD1CC8703}" type="presParOf" srcId="{B44F1F8A-E4BB-4B89-B277-08852119C133}" destId="{5C35354D-015A-46E6-AA9F-D32BD3DC0F15}" srcOrd="7" destOrd="0" presId="urn:microsoft.com/office/officeart/2005/8/layout/default"/>
    <dgm:cxn modelId="{17A9ECD3-1A3A-4BAF-91E6-1D101DF35366}" type="presParOf" srcId="{B44F1F8A-E4BB-4B89-B277-08852119C133}" destId="{7763D230-DFB5-4C6F-8F57-EC1401E82D0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8F49C-E3C1-4C31-B8FF-03CF86685C1D}">
      <dsp:nvSpPr>
        <dsp:cNvPr id="0" name=""/>
        <dsp:cNvSpPr/>
      </dsp:nvSpPr>
      <dsp:spPr>
        <a:xfrm>
          <a:off x="0" y="2720"/>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D0D953-9583-45DB-9EDE-1625498C778B}">
      <dsp:nvSpPr>
        <dsp:cNvPr id="0" name=""/>
        <dsp:cNvSpPr/>
      </dsp:nvSpPr>
      <dsp:spPr>
        <a:xfrm>
          <a:off x="0" y="2720"/>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b="1" kern="1200"/>
            <a:t>Don’t Feel Bad</a:t>
          </a:r>
          <a:endParaRPr lang="en-US" sz="4300" kern="1200"/>
        </a:p>
      </dsp:txBody>
      <dsp:txXfrm>
        <a:off x="0" y="2720"/>
        <a:ext cx="6089650" cy="927780"/>
      </dsp:txXfrm>
    </dsp:sp>
    <dsp:sp modelId="{50267B9E-41BE-4D78-9FFD-6CCA72421047}">
      <dsp:nvSpPr>
        <dsp:cNvPr id="0" name=""/>
        <dsp:cNvSpPr/>
      </dsp:nvSpPr>
      <dsp:spPr>
        <a:xfrm>
          <a:off x="0" y="930501"/>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117C1F-65FE-4AA3-B207-79CB5D182F60}">
      <dsp:nvSpPr>
        <dsp:cNvPr id="0" name=""/>
        <dsp:cNvSpPr/>
      </dsp:nvSpPr>
      <dsp:spPr>
        <a:xfrm>
          <a:off x="0" y="930501"/>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b="1" kern="1200"/>
            <a:t>Replace the Loss</a:t>
          </a:r>
          <a:endParaRPr lang="en-US" sz="4300" kern="1200"/>
        </a:p>
      </dsp:txBody>
      <dsp:txXfrm>
        <a:off x="0" y="930501"/>
        <a:ext cx="6089650" cy="927780"/>
      </dsp:txXfrm>
    </dsp:sp>
    <dsp:sp modelId="{E8E4D5CE-194D-49A5-B4D8-9E310E73D533}">
      <dsp:nvSpPr>
        <dsp:cNvPr id="0" name=""/>
        <dsp:cNvSpPr/>
      </dsp:nvSpPr>
      <dsp:spPr>
        <a:xfrm>
          <a:off x="0" y="1858281"/>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A7A8B9A-FABB-4294-88CC-886EBA8EA87A}">
      <dsp:nvSpPr>
        <dsp:cNvPr id="0" name=""/>
        <dsp:cNvSpPr/>
      </dsp:nvSpPr>
      <dsp:spPr>
        <a:xfrm>
          <a:off x="0" y="1858281"/>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b="1" kern="1200"/>
            <a:t>Grieve Alone</a:t>
          </a:r>
          <a:endParaRPr lang="en-US" sz="4300" kern="1200"/>
        </a:p>
      </dsp:txBody>
      <dsp:txXfrm>
        <a:off x="0" y="1858281"/>
        <a:ext cx="6089650" cy="927780"/>
      </dsp:txXfrm>
    </dsp:sp>
    <dsp:sp modelId="{AED92FFD-A71F-4950-AB46-41B7548976BB}">
      <dsp:nvSpPr>
        <dsp:cNvPr id="0" name=""/>
        <dsp:cNvSpPr/>
      </dsp:nvSpPr>
      <dsp:spPr>
        <a:xfrm>
          <a:off x="0" y="2786062"/>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4EE4A39-C55D-4812-9224-E3B96B059B8A}">
      <dsp:nvSpPr>
        <dsp:cNvPr id="0" name=""/>
        <dsp:cNvSpPr/>
      </dsp:nvSpPr>
      <dsp:spPr>
        <a:xfrm>
          <a:off x="0" y="2786062"/>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b="1" kern="1200"/>
            <a:t>Be Strong</a:t>
          </a:r>
          <a:endParaRPr lang="en-US" sz="4300" kern="1200"/>
        </a:p>
      </dsp:txBody>
      <dsp:txXfrm>
        <a:off x="0" y="2786062"/>
        <a:ext cx="6089650" cy="927780"/>
      </dsp:txXfrm>
    </dsp:sp>
    <dsp:sp modelId="{5D530A1B-22F4-4DD7-87E7-030274289909}">
      <dsp:nvSpPr>
        <dsp:cNvPr id="0" name=""/>
        <dsp:cNvSpPr/>
      </dsp:nvSpPr>
      <dsp:spPr>
        <a:xfrm>
          <a:off x="0" y="3713843"/>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FE1A5E-0BB9-4132-B364-6FD4AA1ED98F}">
      <dsp:nvSpPr>
        <dsp:cNvPr id="0" name=""/>
        <dsp:cNvSpPr/>
      </dsp:nvSpPr>
      <dsp:spPr>
        <a:xfrm>
          <a:off x="0" y="3713843"/>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b="1" kern="1200"/>
            <a:t>Keep Busy</a:t>
          </a:r>
          <a:endParaRPr lang="en-US" sz="4300" kern="1200"/>
        </a:p>
      </dsp:txBody>
      <dsp:txXfrm>
        <a:off x="0" y="3713843"/>
        <a:ext cx="6089650" cy="927780"/>
      </dsp:txXfrm>
    </dsp:sp>
    <dsp:sp modelId="{2891C65C-0A34-465E-82D0-CC3C05211EA1}">
      <dsp:nvSpPr>
        <dsp:cNvPr id="0" name=""/>
        <dsp:cNvSpPr/>
      </dsp:nvSpPr>
      <dsp:spPr>
        <a:xfrm>
          <a:off x="0" y="4641623"/>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55B262-A6E8-4769-8CD1-014A123ED281}">
      <dsp:nvSpPr>
        <dsp:cNvPr id="0" name=""/>
        <dsp:cNvSpPr/>
      </dsp:nvSpPr>
      <dsp:spPr>
        <a:xfrm>
          <a:off x="0" y="4641623"/>
          <a:ext cx="6089650" cy="92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r>
            <a:rPr lang="en-US" sz="4300" b="1" kern="1200"/>
            <a:t>Time Heals All Wounds</a:t>
          </a:r>
          <a:endParaRPr lang="en-US" sz="4300" kern="1200"/>
        </a:p>
      </dsp:txBody>
      <dsp:txXfrm>
        <a:off x="0" y="4641623"/>
        <a:ext cx="6089650" cy="927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1C866-2BB7-45F7-9AF1-E409C52D29D7}">
      <dsp:nvSpPr>
        <dsp:cNvPr id="0" name=""/>
        <dsp:cNvSpPr/>
      </dsp:nvSpPr>
      <dsp:spPr>
        <a:xfrm>
          <a:off x="209682" y="504"/>
          <a:ext cx="2785558" cy="167133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Kicked the bucket/Bought the farm</a:t>
          </a:r>
        </a:p>
      </dsp:txBody>
      <dsp:txXfrm>
        <a:off x="209682" y="504"/>
        <a:ext cx="2785558" cy="1671335"/>
      </dsp:txXfrm>
    </dsp:sp>
    <dsp:sp modelId="{56B451F3-B771-4A88-864A-C0CD145E56B3}">
      <dsp:nvSpPr>
        <dsp:cNvPr id="0" name=""/>
        <dsp:cNvSpPr/>
      </dsp:nvSpPr>
      <dsp:spPr>
        <a:xfrm>
          <a:off x="3273796" y="504"/>
          <a:ext cx="2785558" cy="167133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Put to sleep/Rainbow Bridge</a:t>
          </a:r>
        </a:p>
      </dsp:txBody>
      <dsp:txXfrm>
        <a:off x="3273796" y="504"/>
        <a:ext cx="2785558" cy="1671335"/>
      </dsp:txXfrm>
    </dsp:sp>
    <dsp:sp modelId="{65096DDC-30DF-41AE-BFC3-1861A0F030DD}">
      <dsp:nvSpPr>
        <dsp:cNvPr id="0" name=""/>
        <dsp:cNvSpPr/>
      </dsp:nvSpPr>
      <dsp:spPr>
        <a:xfrm>
          <a:off x="209682" y="1950394"/>
          <a:ext cx="2785558" cy="167133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Went to see Jesus/Earned his wings</a:t>
          </a:r>
        </a:p>
      </dsp:txBody>
      <dsp:txXfrm>
        <a:off x="209682" y="1950394"/>
        <a:ext cx="2785558" cy="1671335"/>
      </dsp:txXfrm>
    </dsp:sp>
    <dsp:sp modelId="{FD0D927C-6EA0-4232-AFFD-B8FFF89425AD}">
      <dsp:nvSpPr>
        <dsp:cNvPr id="0" name=""/>
        <dsp:cNvSpPr/>
      </dsp:nvSpPr>
      <dsp:spPr>
        <a:xfrm>
          <a:off x="3273796" y="1950394"/>
          <a:ext cx="2785558" cy="167133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6 Feet under/Pushing up daisies</a:t>
          </a:r>
        </a:p>
      </dsp:txBody>
      <dsp:txXfrm>
        <a:off x="3273796" y="1950394"/>
        <a:ext cx="2785558" cy="1671335"/>
      </dsp:txXfrm>
    </dsp:sp>
    <dsp:sp modelId="{7763D230-DFB5-4C6F-8F57-EC1401E82D02}">
      <dsp:nvSpPr>
        <dsp:cNvPr id="0" name=""/>
        <dsp:cNvSpPr/>
      </dsp:nvSpPr>
      <dsp:spPr>
        <a:xfrm>
          <a:off x="1741739" y="3900789"/>
          <a:ext cx="2785558" cy="167133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Gone to a better place/At peace</a:t>
          </a:r>
        </a:p>
      </dsp:txBody>
      <dsp:txXfrm>
        <a:off x="1741739" y="3900789"/>
        <a:ext cx="2785558" cy="16713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998B-DA7D-413E-B879-0AE9342543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971A5-57D1-4691-A972-7AD7E34A3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6AC590-7314-4D39-AFCC-4C715908F855}"/>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5" name="Footer Placeholder 4">
            <a:extLst>
              <a:ext uri="{FF2B5EF4-FFF2-40B4-BE49-F238E27FC236}">
                <a16:creationId xmlns:a16="http://schemas.microsoft.com/office/drawing/2014/main" id="{A1364A3F-500B-4896-B07E-A2384D8D3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0A310-A2CF-4E1F-8789-7115A3998DE0}"/>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423600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A01C-2A0E-4C63-8B13-D65D818298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FBF18-F341-4A61-9118-FA76C62154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6B09F-AD9D-447F-9397-A8324D5DCF5E}"/>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5" name="Footer Placeholder 4">
            <a:extLst>
              <a:ext uri="{FF2B5EF4-FFF2-40B4-BE49-F238E27FC236}">
                <a16:creationId xmlns:a16="http://schemas.microsoft.com/office/drawing/2014/main" id="{34F7E86F-EB8E-4033-96B3-87FEC3758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3FD45-C13C-40D0-9CA5-D24C7B2DA4FE}"/>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290954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67CB3E-B199-4567-AA83-3A1EC15A0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ED6BE5-3401-4C6F-A331-07EE19A083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CEB7F-94A3-4751-ACD0-8164B3C4B11E}"/>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5" name="Footer Placeholder 4">
            <a:extLst>
              <a:ext uri="{FF2B5EF4-FFF2-40B4-BE49-F238E27FC236}">
                <a16:creationId xmlns:a16="http://schemas.microsoft.com/office/drawing/2014/main" id="{BB338CFA-027E-40A7-BF93-9F664EB7C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05E80-6ECC-4417-B7DF-3D34B5EDCB3A}"/>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407488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4EDE-82F5-452B-AEC5-B99888C1A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47080F-B0D9-4D4E-8C03-D92E604BD3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681B0-8C7E-4935-BCEE-27DCBBECBB31}"/>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5" name="Footer Placeholder 4">
            <a:extLst>
              <a:ext uri="{FF2B5EF4-FFF2-40B4-BE49-F238E27FC236}">
                <a16:creationId xmlns:a16="http://schemas.microsoft.com/office/drawing/2014/main" id="{1626D162-EA72-4889-9455-081BF8121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CA7E6-CD23-4E3B-A91A-20E5334E96D7}"/>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125772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A3A4-BBE9-45A8-AA91-40ADCB87F9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592791-825F-4CF3-92BF-84BFD5176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780E3A-F249-4232-BF0E-3BDC002ECAA7}"/>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5" name="Footer Placeholder 4">
            <a:extLst>
              <a:ext uri="{FF2B5EF4-FFF2-40B4-BE49-F238E27FC236}">
                <a16:creationId xmlns:a16="http://schemas.microsoft.com/office/drawing/2014/main" id="{87171A27-BEB2-4889-AC44-114C2AF01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ADE50-3524-4CB3-8624-D95C8B59DF40}"/>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287009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5A0A-A88A-4856-BF33-07890C1FF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D4D96-6A88-42E8-87B7-F9B722F6C9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273B1-214A-4730-9C76-0B073083B5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CECD2-263D-48E6-AAC4-4DB3F3D7C432}"/>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6" name="Footer Placeholder 5">
            <a:extLst>
              <a:ext uri="{FF2B5EF4-FFF2-40B4-BE49-F238E27FC236}">
                <a16:creationId xmlns:a16="http://schemas.microsoft.com/office/drawing/2014/main" id="{D6DF74E6-F0F3-4A8E-AD92-B73483A56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D1E26-129C-470E-BFED-F29814C51B7B}"/>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303160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6039-3750-401A-B8B0-67C4855941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54AFC0-D443-48BC-86B8-EB02283B4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0B3062-B9F3-4943-8A8F-D44033CE7C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8D38FA-0377-4297-A8DB-E526D5D41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87507-A6EC-4A67-818D-E30ECF0BE7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DBBE6A-A1BE-47B5-9DB3-E6E0404AC532}"/>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8" name="Footer Placeholder 7">
            <a:extLst>
              <a:ext uri="{FF2B5EF4-FFF2-40B4-BE49-F238E27FC236}">
                <a16:creationId xmlns:a16="http://schemas.microsoft.com/office/drawing/2014/main" id="{6A271390-0B9D-4EA2-B34F-158B7B648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DB7E7-8888-4C00-9DFF-460C390B1CF9}"/>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77668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6526-DDCA-4733-9F56-AECF875F6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8700C5-E93F-4F1A-A3AB-43E124EA994F}"/>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4" name="Footer Placeholder 3">
            <a:extLst>
              <a:ext uri="{FF2B5EF4-FFF2-40B4-BE49-F238E27FC236}">
                <a16:creationId xmlns:a16="http://schemas.microsoft.com/office/drawing/2014/main" id="{896D0107-4F1D-455E-B2C9-6A977E3C5B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F7CCF2-59D4-4068-B4A1-19CB76238DA3}"/>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174631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8F66-62F6-4BED-B1CC-154C38B5D5AC}"/>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3" name="Footer Placeholder 2">
            <a:extLst>
              <a:ext uri="{FF2B5EF4-FFF2-40B4-BE49-F238E27FC236}">
                <a16:creationId xmlns:a16="http://schemas.microsoft.com/office/drawing/2014/main" id="{C6163540-06E1-4F65-9B54-9E460111D0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A0989-69A6-431A-874A-A2A90A950470}"/>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82283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6A0D-3669-413B-8EBC-106A560A6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A061EB-C8EF-4FCA-A719-564C2B953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03EF93-5BD7-4BC7-90DE-90704669D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48420C-70FC-4A1B-AC69-69631110BB24}"/>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6" name="Footer Placeholder 5">
            <a:extLst>
              <a:ext uri="{FF2B5EF4-FFF2-40B4-BE49-F238E27FC236}">
                <a16:creationId xmlns:a16="http://schemas.microsoft.com/office/drawing/2014/main" id="{A494AB0E-34C0-470E-9086-FB01BFD9B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002D9-23C9-44BA-81B6-7D34C3367833}"/>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414060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F383-89DF-41C2-ADE4-E541EE1D4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473EA-9764-49EC-BF07-564B4CD0E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1CAFF-33F6-4D19-A220-AE004A4D4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D0F319-559C-44CF-9714-220FF42BD898}"/>
              </a:ext>
            </a:extLst>
          </p:cNvPr>
          <p:cNvSpPr>
            <a:spLocks noGrp="1"/>
          </p:cNvSpPr>
          <p:nvPr>
            <p:ph type="dt" sz="half" idx="10"/>
          </p:nvPr>
        </p:nvSpPr>
        <p:spPr/>
        <p:txBody>
          <a:bodyPr/>
          <a:lstStyle/>
          <a:p>
            <a:fld id="{B635A9C3-EC90-411A-920B-10A68F4CB3E3}" type="datetimeFigureOut">
              <a:rPr lang="en-US" smtClean="0"/>
              <a:t>3/27/2019</a:t>
            </a:fld>
            <a:endParaRPr lang="en-US"/>
          </a:p>
        </p:txBody>
      </p:sp>
      <p:sp>
        <p:nvSpPr>
          <p:cNvPr id="6" name="Footer Placeholder 5">
            <a:extLst>
              <a:ext uri="{FF2B5EF4-FFF2-40B4-BE49-F238E27FC236}">
                <a16:creationId xmlns:a16="http://schemas.microsoft.com/office/drawing/2014/main" id="{CD55DC1C-ADA4-432B-91CA-978D9BD94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413CB-C4F2-4A74-811F-BD40581DC30D}"/>
              </a:ext>
            </a:extLst>
          </p:cNvPr>
          <p:cNvSpPr>
            <a:spLocks noGrp="1"/>
          </p:cNvSpPr>
          <p:nvPr>
            <p:ph type="sldNum" sz="quarter" idx="12"/>
          </p:nvPr>
        </p:nvSpPr>
        <p:spPr/>
        <p:txBody>
          <a:bodyPr/>
          <a:lstStyle/>
          <a:p>
            <a:fld id="{41569314-2C7F-488C-A101-F8E36A998DC0}" type="slidenum">
              <a:rPr lang="en-US" smtClean="0"/>
              <a:t>‹#›</a:t>
            </a:fld>
            <a:endParaRPr lang="en-US"/>
          </a:p>
        </p:txBody>
      </p:sp>
    </p:spTree>
    <p:extLst>
      <p:ext uri="{BB962C8B-B14F-4D97-AF65-F5344CB8AC3E}">
        <p14:creationId xmlns:p14="http://schemas.microsoft.com/office/powerpoint/2010/main" val="112490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FC57B-C167-46CD-AFBB-F72DA08DE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6465F-99D6-45C0-A751-C94F6493D7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D350F-4D37-4387-8EAA-03D2A629E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5A9C3-EC90-411A-920B-10A68F4CB3E3}" type="datetimeFigureOut">
              <a:rPr lang="en-US" smtClean="0"/>
              <a:t>3/27/2019</a:t>
            </a:fld>
            <a:endParaRPr lang="en-US"/>
          </a:p>
        </p:txBody>
      </p:sp>
      <p:sp>
        <p:nvSpPr>
          <p:cNvPr id="5" name="Footer Placeholder 4">
            <a:extLst>
              <a:ext uri="{FF2B5EF4-FFF2-40B4-BE49-F238E27FC236}">
                <a16:creationId xmlns:a16="http://schemas.microsoft.com/office/drawing/2014/main" id="{F769FD11-DB80-468A-A57E-AD2DD6D9F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F16E5-2AF3-4975-9D7B-D7A1BC7AA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69314-2C7F-488C-A101-F8E36A998DC0}" type="slidenum">
              <a:rPr lang="en-US" smtClean="0"/>
              <a:t>‹#›</a:t>
            </a:fld>
            <a:endParaRPr lang="en-US"/>
          </a:p>
        </p:txBody>
      </p:sp>
    </p:spTree>
    <p:extLst>
      <p:ext uri="{BB962C8B-B14F-4D97-AF65-F5344CB8AC3E}">
        <p14:creationId xmlns:p14="http://schemas.microsoft.com/office/powerpoint/2010/main" val="27422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55F88-9B55-41A2-A92C-A8D023CD8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753" y="301925"/>
            <a:ext cx="9041131" cy="3127074"/>
          </a:xfrm>
          <a:prstGeom prst="rect">
            <a:avLst/>
          </a:prstGeom>
        </p:spPr>
      </p:pic>
      <p:sp>
        <p:nvSpPr>
          <p:cNvPr id="10" name="TextBox 9">
            <a:extLst>
              <a:ext uri="{FF2B5EF4-FFF2-40B4-BE49-F238E27FC236}">
                <a16:creationId xmlns:a16="http://schemas.microsoft.com/office/drawing/2014/main" id="{F46EAEE2-D350-4D3B-B505-CF2459E38220}"/>
              </a:ext>
            </a:extLst>
          </p:cNvPr>
          <p:cNvSpPr txBox="1"/>
          <p:nvPr/>
        </p:nvSpPr>
        <p:spPr>
          <a:xfrm>
            <a:off x="1104182" y="3428999"/>
            <a:ext cx="9422848" cy="1107996"/>
          </a:xfrm>
          <a:prstGeom prst="rect">
            <a:avLst/>
          </a:prstGeom>
          <a:noFill/>
        </p:spPr>
        <p:txBody>
          <a:bodyPr wrap="square" rtlCol="0">
            <a:spAutoFit/>
          </a:bodyPr>
          <a:lstStyle/>
          <a:p>
            <a:pPr algn="ctr"/>
            <a:r>
              <a:rPr lang="en-US" sz="4800" b="1" dirty="0"/>
              <a:t>Julie Cox, LICSW, CGRS</a:t>
            </a:r>
          </a:p>
          <a:p>
            <a:endParaRPr lang="en-US" dirty="0"/>
          </a:p>
        </p:txBody>
      </p:sp>
      <p:sp>
        <p:nvSpPr>
          <p:cNvPr id="2" name="TextBox 1">
            <a:extLst>
              <a:ext uri="{FF2B5EF4-FFF2-40B4-BE49-F238E27FC236}">
                <a16:creationId xmlns:a16="http://schemas.microsoft.com/office/drawing/2014/main" id="{1A88E366-2A08-4BC9-A042-2DB957AEF897}"/>
              </a:ext>
            </a:extLst>
          </p:cNvPr>
          <p:cNvSpPr txBox="1"/>
          <p:nvPr/>
        </p:nvSpPr>
        <p:spPr>
          <a:xfrm>
            <a:off x="3543299" y="4629328"/>
            <a:ext cx="4892041" cy="1815882"/>
          </a:xfrm>
          <a:prstGeom prst="rect">
            <a:avLst/>
          </a:prstGeom>
          <a:noFill/>
        </p:spPr>
        <p:txBody>
          <a:bodyPr wrap="square" rtlCol="0">
            <a:spAutoFit/>
          </a:bodyPr>
          <a:lstStyle/>
          <a:p>
            <a:pPr algn="ctr"/>
            <a:r>
              <a:rPr lang="en-US" sz="2800" b="1" dirty="0"/>
              <a:t>1300 East Main Street</a:t>
            </a:r>
          </a:p>
          <a:p>
            <a:pPr algn="ctr"/>
            <a:r>
              <a:rPr lang="en-US" sz="2800" b="1" dirty="0"/>
              <a:t>Suite D</a:t>
            </a:r>
          </a:p>
          <a:p>
            <a:pPr algn="ctr"/>
            <a:r>
              <a:rPr lang="en-US" sz="2800" b="1" dirty="0"/>
              <a:t>Prattville, AL 36066</a:t>
            </a:r>
          </a:p>
          <a:p>
            <a:pPr algn="ctr"/>
            <a:r>
              <a:rPr lang="en-US" sz="2800" b="1" dirty="0"/>
              <a:t>334-730-0909</a:t>
            </a:r>
          </a:p>
        </p:txBody>
      </p:sp>
    </p:spTree>
    <p:extLst>
      <p:ext uri="{BB962C8B-B14F-4D97-AF65-F5344CB8AC3E}">
        <p14:creationId xmlns:p14="http://schemas.microsoft.com/office/powerpoint/2010/main" val="46198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10C084-CADF-44DB-BAB7-A6A3018411FD}"/>
              </a:ext>
            </a:extLst>
          </p:cNvPr>
          <p:cNvSpPr txBox="1"/>
          <p:nvPr/>
        </p:nvSpPr>
        <p:spPr>
          <a:xfrm>
            <a:off x="1388533" y="248356"/>
            <a:ext cx="3939823" cy="538609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800" b="1" dirty="0"/>
              <a:t>Bereavement</a:t>
            </a:r>
            <a:r>
              <a:rPr lang="en-US" sz="4800" dirty="0"/>
              <a:t>- </a:t>
            </a:r>
            <a:r>
              <a:rPr lang="en-US" sz="4000" dirty="0"/>
              <a:t>The process of adjusting to the loss</a:t>
            </a:r>
            <a:endParaRPr lang="en-US" sz="4800" dirty="0"/>
          </a:p>
          <a:p>
            <a:r>
              <a:rPr lang="en-US" sz="4800" b="1" dirty="0"/>
              <a:t>Secondary Grief</a:t>
            </a:r>
            <a:r>
              <a:rPr lang="en-US" sz="4800" dirty="0"/>
              <a:t>- </a:t>
            </a:r>
            <a:r>
              <a:rPr lang="en-US" sz="4000" dirty="0"/>
              <a:t>loss caused by grief event</a:t>
            </a:r>
          </a:p>
        </p:txBody>
      </p:sp>
      <p:pic>
        <p:nvPicPr>
          <p:cNvPr id="4" name="Picture 3" descr="A close up of a sign&#10;&#10;Description generated with very high confidence">
            <a:extLst>
              <a:ext uri="{FF2B5EF4-FFF2-40B4-BE49-F238E27FC236}">
                <a16:creationId xmlns:a16="http://schemas.microsoft.com/office/drawing/2014/main" id="{B5CDB206-18E6-4FB9-91B6-BB9269450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922076"/>
            <a:ext cx="4921955" cy="3898279"/>
          </a:xfrm>
          <a:prstGeom prst="rect">
            <a:avLst/>
          </a:prstGeom>
        </p:spPr>
      </p:pic>
    </p:spTree>
    <p:extLst>
      <p:ext uri="{BB962C8B-B14F-4D97-AF65-F5344CB8AC3E}">
        <p14:creationId xmlns:p14="http://schemas.microsoft.com/office/powerpoint/2010/main" val="218062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6C0915-B193-4429-AE64-E5A6E15E88CF}"/>
              </a:ext>
            </a:extLst>
          </p:cNvPr>
          <p:cNvSpPr txBox="1"/>
          <p:nvPr/>
        </p:nvSpPr>
        <p:spPr>
          <a:xfrm>
            <a:off x="1531620" y="1623060"/>
            <a:ext cx="9544050" cy="3769816"/>
          </a:xfrm>
          <a:prstGeom prst="rect">
            <a:avLst/>
          </a:prstGeom>
          <a:noFill/>
        </p:spPr>
        <p:txBody>
          <a:bodyPr wrap="square" rtlCol="0">
            <a:spAutoFit/>
          </a:bodyPr>
          <a:lstStyle/>
          <a:p>
            <a:pPr algn="ctr"/>
            <a:endParaRPr lang="en-US" dirty="0"/>
          </a:p>
          <a:p>
            <a:r>
              <a:rPr lang="en-US" sz="2000" dirty="0">
                <a:highlight>
                  <a:srgbClr val="FFFF00"/>
                </a:highlight>
              </a:rPr>
              <a:t>Death </a:t>
            </a:r>
            <a:r>
              <a:rPr lang="en-US" sz="2000" dirty="0"/>
              <a:t>				</a:t>
            </a:r>
            <a:r>
              <a:rPr lang="en-US" sz="2000" dirty="0">
                <a:highlight>
                  <a:srgbClr val="FFFF00"/>
                </a:highlight>
              </a:rPr>
              <a:t>Divorce	</a:t>
            </a:r>
            <a:r>
              <a:rPr lang="en-US" sz="2000" dirty="0"/>
              <a:t>			Health</a:t>
            </a:r>
          </a:p>
          <a:p>
            <a:r>
              <a:rPr lang="en-US" sz="2000" dirty="0"/>
              <a:t>Car Accident			Loss of Job			Finances</a:t>
            </a:r>
          </a:p>
          <a:p>
            <a:r>
              <a:rPr lang="en-US" sz="2000" dirty="0">
                <a:highlight>
                  <a:srgbClr val="FFFF00"/>
                </a:highlight>
              </a:rPr>
              <a:t>Move</a:t>
            </a:r>
            <a:r>
              <a:rPr lang="en-US" sz="2000" dirty="0"/>
              <a:t>				Deployment			Separation</a:t>
            </a:r>
          </a:p>
          <a:p>
            <a:r>
              <a:rPr lang="en-US" sz="2000" dirty="0"/>
              <a:t>Empty Nest			Relationships			</a:t>
            </a:r>
            <a:r>
              <a:rPr lang="en-US" sz="2000" dirty="0">
                <a:highlight>
                  <a:srgbClr val="FFFF00"/>
                </a:highlight>
              </a:rPr>
              <a:t>Pet</a:t>
            </a:r>
          </a:p>
          <a:p>
            <a:r>
              <a:rPr lang="en-US" sz="2000" dirty="0">
                <a:highlight>
                  <a:srgbClr val="FFFF00"/>
                </a:highlight>
              </a:rPr>
              <a:t>Expectations</a:t>
            </a:r>
            <a:r>
              <a:rPr lang="en-US" sz="2000" dirty="0"/>
              <a:t>			Infertility			Miscarry</a:t>
            </a:r>
          </a:p>
          <a:p>
            <a:r>
              <a:rPr lang="en-US" sz="2000" dirty="0">
                <a:highlight>
                  <a:srgbClr val="FFFF00"/>
                </a:highlight>
              </a:rPr>
              <a:t>Safety/Security</a:t>
            </a:r>
            <a:r>
              <a:rPr lang="en-US" sz="2000" dirty="0"/>
              <a:t>			Faith				Addiction</a:t>
            </a:r>
          </a:p>
          <a:p>
            <a:r>
              <a:rPr lang="en-US" sz="2000" dirty="0"/>
              <a:t>Retirement			Legal Problems			Holidays</a:t>
            </a:r>
          </a:p>
          <a:p>
            <a:r>
              <a:rPr lang="en-US" sz="2000" dirty="0"/>
              <a:t>Transitions			Mental Illness			Children Problems</a:t>
            </a:r>
          </a:p>
          <a:p>
            <a:r>
              <a:rPr lang="en-US" sz="2000" dirty="0"/>
              <a:t>Shared Grief			</a:t>
            </a:r>
            <a:r>
              <a:rPr lang="en-US" sz="2000" dirty="0">
                <a:highlight>
                  <a:srgbClr val="FFFF00"/>
                </a:highlight>
              </a:rPr>
              <a:t>Uncontrollable Events</a:t>
            </a:r>
            <a:r>
              <a:rPr lang="en-US" sz="2000" dirty="0"/>
              <a:t>		</a:t>
            </a:r>
            <a:r>
              <a:rPr lang="en-US" sz="2000" dirty="0">
                <a:highlight>
                  <a:srgbClr val="FFFF00"/>
                </a:highlight>
              </a:rPr>
              <a:t>Traumatic Events</a:t>
            </a:r>
          </a:p>
          <a:p>
            <a:r>
              <a:rPr lang="en-US" sz="2000" dirty="0"/>
              <a:t>Anniversary Dates</a:t>
            </a:r>
          </a:p>
          <a:p>
            <a:endParaRPr lang="en-US" dirty="0"/>
          </a:p>
        </p:txBody>
      </p:sp>
      <p:sp>
        <p:nvSpPr>
          <p:cNvPr id="5" name="TextBox 4">
            <a:extLst>
              <a:ext uri="{FF2B5EF4-FFF2-40B4-BE49-F238E27FC236}">
                <a16:creationId xmlns:a16="http://schemas.microsoft.com/office/drawing/2014/main" id="{DBFE4662-E27D-48BC-B447-15AEA79F530E}"/>
              </a:ext>
            </a:extLst>
          </p:cNvPr>
          <p:cNvSpPr txBox="1"/>
          <p:nvPr/>
        </p:nvSpPr>
        <p:spPr>
          <a:xfrm>
            <a:off x="1634490" y="491490"/>
            <a:ext cx="8915400" cy="707886"/>
          </a:xfrm>
          <a:prstGeom prst="rect">
            <a:avLst/>
          </a:prstGeom>
          <a:solidFill>
            <a:schemeClr val="accent1">
              <a:lumMod val="40000"/>
              <a:lumOff val="60000"/>
            </a:schemeClr>
          </a:solidFill>
        </p:spPr>
        <p:txBody>
          <a:bodyPr wrap="square" rtlCol="0">
            <a:spAutoFit/>
          </a:bodyPr>
          <a:lstStyle/>
          <a:p>
            <a:pPr algn="ctr"/>
            <a:r>
              <a:rPr lang="en-US" sz="4000" b="1" dirty="0"/>
              <a:t>Causes of Grief/Secondary Grief </a:t>
            </a:r>
          </a:p>
        </p:txBody>
      </p:sp>
    </p:spTree>
    <p:extLst>
      <p:ext uri="{BB962C8B-B14F-4D97-AF65-F5344CB8AC3E}">
        <p14:creationId xmlns:p14="http://schemas.microsoft.com/office/powerpoint/2010/main" val="242463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0EAC8-2B31-490F-9B10-854EAE5903AA}"/>
              </a:ext>
            </a:extLst>
          </p:cNvPr>
          <p:cNvSpPr txBox="1"/>
          <p:nvPr/>
        </p:nvSpPr>
        <p:spPr>
          <a:xfrm>
            <a:off x="4030133" y="270933"/>
            <a:ext cx="4334699" cy="830997"/>
          </a:xfrm>
          <a:prstGeom prst="rect">
            <a:avLst/>
          </a:prstGeom>
          <a:solidFill>
            <a:schemeClr val="tx2">
              <a:lumMod val="40000"/>
              <a:lumOff val="60000"/>
            </a:schemeClr>
          </a:solidFill>
        </p:spPr>
        <p:txBody>
          <a:bodyPr wrap="square" rtlCol="0">
            <a:spAutoFit/>
          </a:bodyPr>
          <a:lstStyle/>
          <a:p>
            <a:pPr algn="ctr"/>
            <a:r>
              <a:rPr lang="en-US" sz="4800"/>
              <a:t>Types of Grief</a:t>
            </a:r>
            <a:endParaRPr lang="en-US" sz="4800" dirty="0"/>
          </a:p>
        </p:txBody>
      </p:sp>
      <p:sp>
        <p:nvSpPr>
          <p:cNvPr id="3" name="TextBox 2">
            <a:extLst>
              <a:ext uri="{FF2B5EF4-FFF2-40B4-BE49-F238E27FC236}">
                <a16:creationId xmlns:a16="http://schemas.microsoft.com/office/drawing/2014/main" id="{6F074141-E9B1-4B6C-AA3B-716DAB5AC2F1}"/>
              </a:ext>
            </a:extLst>
          </p:cNvPr>
          <p:cNvSpPr txBox="1"/>
          <p:nvPr/>
        </p:nvSpPr>
        <p:spPr>
          <a:xfrm>
            <a:off x="982134" y="1625599"/>
            <a:ext cx="10735734" cy="3970318"/>
          </a:xfrm>
          <a:prstGeom prst="rect">
            <a:avLst/>
          </a:prstGeom>
          <a:noFill/>
        </p:spPr>
        <p:txBody>
          <a:bodyPr wrap="square" rtlCol="0">
            <a:spAutoFit/>
          </a:bodyPr>
          <a:lstStyle/>
          <a:p>
            <a:r>
              <a:rPr lang="en-US" sz="3600" b="1">
                <a:solidFill>
                  <a:schemeClr val="accent1">
                    <a:lumMod val="50000"/>
                  </a:schemeClr>
                </a:solidFill>
              </a:rPr>
              <a:t>Normal-</a:t>
            </a:r>
            <a:r>
              <a:rPr lang="en-US" sz="3600">
                <a:solidFill>
                  <a:schemeClr val="accent1">
                    <a:lumMod val="50000"/>
                  </a:schemeClr>
                </a:solidFill>
              </a:rPr>
              <a:t> </a:t>
            </a:r>
            <a:r>
              <a:rPr lang="en-US" sz="3600"/>
              <a:t>simply, your way of grieving</a:t>
            </a:r>
          </a:p>
          <a:p>
            <a:endParaRPr lang="en-US" sz="3600">
              <a:solidFill>
                <a:schemeClr val="accent1">
                  <a:lumMod val="50000"/>
                </a:schemeClr>
              </a:solidFill>
            </a:endParaRPr>
          </a:p>
          <a:p>
            <a:r>
              <a:rPr lang="en-US" sz="3600" b="1">
                <a:solidFill>
                  <a:schemeClr val="accent1">
                    <a:lumMod val="50000"/>
                  </a:schemeClr>
                </a:solidFill>
              </a:rPr>
              <a:t>Anticipatory- </a:t>
            </a:r>
            <a:r>
              <a:rPr lang="en-US" sz="3600"/>
              <a:t>you know it is coming (hospice, long term 	illness, old age)</a:t>
            </a:r>
          </a:p>
          <a:p>
            <a:endParaRPr lang="en-US" sz="3600" b="1">
              <a:solidFill>
                <a:schemeClr val="accent1">
                  <a:lumMod val="50000"/>
                </a:schemeClr>
              </a:solidFill>
            </a:endParaRPr>
          </a:p>
          <a:p>
            <a:r>
              <a:rPr lang="en-US" sz="3600" b="1">
                <a:solidFill>
                  <a:schemeClr val="accent1">
                    <a:lumMod val="50000"/>
                  </a:schemeClr>
                </a:solidFill>
              </a:rPr>
              <a:t>Disenfranchised/Unauthorized- </a:t>
            </a:r>
            <a:r>
              <a:rPr lang="en-US" sz="3600"/>
              <a:t>society deems the loss invalid, insignificant or stigmatized</a:t>
            </a:r>
            <a:endParaRPr lang="en-US" sz="3600" b="1" dirty="0">
              <a:solidFill>
                <a:schemeClr val="accent1">
                  <a:lumMod val="50000"/>
                </a:schemeClr>
              </a:solidFill>
            </a:endParaRPr>
          </a:p>
        </p:txBody>
      </p:sp>
      <p:pic>
        <p:nvPicPr>
          <p:cNvPr id="5" name="Picture 4" descr="A dog looking at the camera&#10;&#10;Description generated with very high confidence">
            <a:extLst>
              <a:ext uri="{FF2B5EF4-FFF2-40B4-BE49-F238E27FC236}">
                <a16:creationId xmlns:a16="http://schemas.microsoft.com/office/drawing/2014/main" id="{B7C4D96E-D5BE-4D3E-934C-F901036CE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654" y="5034845"/>
            <a:ext cx="3590925" cy="1740731"/>
          </a:xfrm>
          <a:prstGeom prst="rect">
            <a:avLst/>
          </a:prstGeom>
        </p:spPr>
      </p:pic>
    </p:spTree>
    <p:extLst>
      <p:ext uri="{BB962C8B-B14F-4D97-AF65-F5344CB8AC3E}">
        <p14:creationId xmlns:p14="http://schemas.microsoft.com/office/powerpoint/2010/main" val="1818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83039-EB28-4580-81D6-64A5BB373770}"/>
              </a:ext>
            </a:extLst>
          </p:cNvPr>
          <p:cNvSpPr txBox="1"/>
          <p:nvPr/>
        </p:nvSpPr>
        <p:spPr>
          <a:xfrm>
            <a:off x="808012" y="711200"/>
            <a:ext cx="11383988" cy="5509200"/>
          </a:xfrm>
          <a:prstGeom prst="rect">
            <a:avLst/>
          </a:prstGeom>
          <a:noFill/>
        </p:spPr>
        <p:txBody>
          <a:bodyPr wrap="square" rtlCol="0">
            <a:spAutoFit/>
          </a:bodyPr>
          <a:lstStyle/>
          <a:p>
            <a:r>
              <a:rPr lang="en-US" sz="3200" b="1" dirty="0">
                <a:solidFill>
                  <a:schemeClr val="accent1">
                    <a:lumMod val="50000"/>
                  </a:schemeClr>
                </a:solidFill>
              </a:rPr>
              <a:t>Ambiguous-</a:t>
            </a:r>
            <a:r>
              <a:rPr lang="en-US" sz="3200" dirty="0"/>
              <a:t> Hard to pinpoint, hard to define</a:t>
            </a:r>
          </a:p>
          <a:p>
            <a:endParaRPr lang="en-US" sz="3200" dirty="0"/>
          </a:p>
          <a:p>
            <a:endParaRPr lang="en-US" sz="3200" dirty="0"/>
          </a:p>
          <a:p>
            <a:r>
              <a:rPr lang="en-US" sz="3200" b="1" dirty="0">
                <a:solidFill>
                  <a:schemeClr val="accent1">
                    <a:lumMod val="50000"/>
                  </a:schemeClr>
                </a:solidFill>
              </a:rPr>
              <a:t>Exaggerated- </a:t>
            </a:r>
            <a:r>
              <a:rPr lang="en-US" sz="3200" dirty="0"/>
              <a:t>Cumulative (mom dies, lose job, friend leaves town)</a:t>
            </a:r>
          </a:p>
          <a:p>
            <a:endParaRPr lang="en-US" sz="3200" dirty="0"/>
          </a:p>
          <a:p>
            <a:r>
              <a:rPr lang="en-US" sz="3200" b="1" dirty="0">
                <a:solidFill>
                  <a:schemeClr val="accent1">
                    <a:lumMod val="50000"/>
                  </a:schemeClr>
                </a:solidFill>
              </a:rPr>
              <a:t>Delayed/Absent- </a:t>
            </a:r>
            <a:r>
              <a:rPr lang="en-US" sz="3200" dirty="0"/>
              <a:t>Logical thing to do, profound, unable to cope</a:t>
            </a:r>
          </a:p>
          <a:p>
            <a:r>
              <a:rPr lang="en-US" sz="3200" dirty="0"/>
              <a:t>	(planning the funeral arrangements, make the phone calls)</a:t>
            </a:r>
          </a:p>
          <a:p>
            <a:endParaRPr lang="en-US" sz="3200" dirty="0"/>
          </a:p>
          <a:p>
            <a:r>
              <a:rPr lang="en-US" sz="3200" b="1" dirty="0">
                <a:solidFill>
                  <a:schemeClr val="accent1">
                    <a:lumMod val="50000"/>
                  </a:schemeClr>
                </a:solidFill>
              </a:rPr>
              <a:t>Masked-</a:t>
            </a:r>
            <a:r>
              <a:rPr lang="en-US" sz="3200" dirty="0"/>
              <a:t>  Unable to recognize</a:t>
            </a:r>
          </a:p>
          <a:p>
            <a:r>
              <a:rPr lang="en-US" sz="3200" dirty="0"/>
              <a:t> how grief manifests in life</a:t>
            </a:r>
          </a:p>
          <a:p>
            <a:endParaRPr lang="en-US" sz="3200" dirty="0"/>
          </a:p>
        </p:txBody>
      </p:sp>
      <p:pic>
        <p:nvPicPr>
          <p:cNvPr id="4" name="Picture 3" descr="A close up of a toy&#10;&#10;Description generated with high confidence">
            <a:extLst>
              <a:ext uri="{FF2B5EF4-FFF2-40B4-BE49-F238E27FC236}">
                <a16:creationId xmlns:a16="http://schemas.microsoft.com/office/drawing/2014/main" id="{3C88B796-021E-4C84-AAD8-54E35189D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088" y="97095"/>
            <a:ext cx="2557639" cy="1901038"/>
          </a:xfrm>
          <a:prstGeom prst="rect">
            <a:avLst/>
          </a:prstGeom>
        </p:spPr>
      </p:pic>
      <p:pic>
        <p:nvPicPr>
          <p:cNvPr id="6" name="Picture 5" descr="A picture containing car&#10;&#10;Description generated with very high confidence">
            <a:extLst>
              <a:ext uri="{FF2B5EF4-FFF2-40B4-BE49-F238E27FC236}">
                <a16:creationId xmlns:a16="http://schemas.microsoft.com/office/drawing/2014/main" id="{F1EA6C52-14A2-4157-A1CF-21DBD8E42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758" y="4245763"/>
            <a:ext cx="3166886" cy="1901038"/>
          </a:xfrm>
          <a:prstGeom prst="rect">
            <a:avLst/>
          </a:prstGeom>
        </p:spPr>
      </p:pic>
    </p:spTree>
    <p:extLst>
      <p:ext uri="{BB962C8B-B14F-4D97-AF65-F5344CB8AC3E}">
        <p14:creationId xmlns:p14="http://schemas.microsoft.com/office/powerpoint/2010/main" val="1544322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ADC4C-29E4-4ACF-8ED2-81D474023290}"/>
              </a:ext>
            </a:extLst>
          </p:cNvPr>
          <p:cNvSpPr txBox="1"/>
          <p:nvPr/>
        </p:nvSpPr>
        <p:spPr>
          <a:xfrm>
            <a:off x="982134" y="903111"/>
            <a:ext cx="10735344" cy="5016758"/>
          </a:xfrm>
          <a:prstGeom prst="rect">
            <a:avLst/>
          </a:prstGeom>
          <a:noFill/>
        </p:spPr>
        <p:txBody>
          <a:bodyPr wrap="square" rtlCol="0">
            <a:spAutoFit/>
          </a:bodyPr>
          <a:lstStyle/>
          <a:p>
            <a:r>
              <a:rPr lang="en-US" sz="4000" b="1" dirty="0">
                <a:solidFill>
                  <a:schemeClr val="accent1">
                    <a:lumMod val="50000"/>
                  </a:schemeClr>
                </a:solidFill>
              </a:rPr>
              <a:t>Chronic- </a:t>
            </a:r>
            <a:r>
              <a:rPr lang="en-US" sz="4000" dirty="0"/>
              <a:t>Refuse to grieve, obsess, interferes w/life  </a:t>
            </a:r>
          </a:p>
          <a:p>
            <a:endParaRPr lang="en-US" sz="4000" dirty="0"/>
          </a:p>
          <a:p>
            <a:r>
              <a:rPr lang="en-US" sz="4000" b="1" dirty="0">
                <a:solidFill>
                  <a:schemeClr val="accent1">
                    <a:lumMod val="50000"/>
                  </a:schemeClr>
                </a:solidFill>
              </a:rPr>
              <a:t>Abbreviated- </a:t>
            </a:r>
            <a:r>
              <a:rPr lang="en-US" sz="4000" dirty="0"/>
              <a:t>Short lived, happens quickly (lack of connection to the event or replaced quickly)</a:t>
            </a:r>
          </a:p>
          <a:p>
            <a:endParaRPr lang="en-US" sz="4000" dirty="0"/>
          </a:p>
          <a:p>
            <a:r>
              <a:rPr lang="en-US" sz="4000" b="1" dirty="0">
                <a:solidFill>
                  <a:schemeClr val="accent1">
                    <a:lumMod val="50000"/>
                  </a:schemeClr>
                </a:solidFill>
              </a:rPr>
              <a:t>Inhibited-</a:t>
            </a:r>
            <a:r>
              <a:rPr lang="en-US" sz="4000" dirty="0"/>
              <a:t> Physical symptoms occur, difficulty expressing feelings</a:t>
            </a:r>
          </a:p>
          <a:p>
            <a:endParaRPr lang="en-US" sz="4000" dirty="0">
              <a:solidFill>
                <a:schemeClr val="accent1">
                  <a:lumMod val="50000"/>
                </a:schemeClr>
              </a:solidFill>
            </a:endParaRPr>
          </a:p>
        </p:txBody>
      </p:sp>
      <p:pic>
        <p:nvPicPr>
          <p:cNvPr id="4" name="Picture 3" descr="A person lying on a bed&#10;&#10;Description generated with very high confidence">
            <a:extLst>
              <a:ext uri="{FF2B5EF4-FFF2-40B4-BE49-F238E27FC236}">
                <a16:creationId xmlns:a16="http://schemas.microsoft.com/office/drawing/2014/main" id="{C7CD8656-D6AD-465C-AF01-4F19E9108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290" y="5291874"/>
            <a:ext cx="2799900" cy="1566126"/>
          </a:xfrm>
          <a:prstGeom prst="rect">
            <a:avLst/>
          </a:prstGeom>
        </p:spPr>
      </p:pic>
      <p:pic>
        <p:nvPicPr>
          <p:cNvPr id="6" name="Picture 5" descr="A person sitting in a chair&#10;&#10;Description generated with very high confidence">
            <a:extLst>
              <a:ext uri="{FF2B5EF4-FFF2-40B4-BE49-F238E27FC236}">
                <a16:creationId xmlns:a16="http://schemas.microsoft.com/office/drawing/2014/main" id="{FD0777EA-BD06-423D-95CC-EC40749B4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789" y="5291874"/>
            <a:ext cx="2799900" cy="1566126"/>
          </a:xfrm>
          <a:prstGeom prst="rect">
            <a:avLst/>
          </a:prstGeom>
        </p:spPr>
      </p:pic>
    </p:spTree>
    <p:extLst>
      <p:ext uri="{BB962C8B-B14F-4D97-AF65-F5344CB8AC3E}">
        <p14:creationId xmlns:p14="http://schemas.microsoft.com/office/powerpoint/2010/main" val="409330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group of people in a car&#10;&#10;Description generated with high confidence">
            <a:extLst>
              <a:ext uri="{FF2B5EF4-FFF2-40B4-BE49-F238E27FC236}">
                <a16:creationId xmlns:a16="http://schemas.microsoft.com/office/drawing/2014/main" id="{38F84812-8822-41F0-960B-B278E6DA9010}"/>
              </a:ext>
            </a:extLst>
          </p:cNvPr>
          <p:cNvPicPr>
            <a:picLocks noChangeAspect="1"/>
          </p:cNvPicPr>
          <p:nvPr/>
        </p:nvPicPr>
        <p:blipFill rotWithShape="1">
          <a:blip r:embed="rId2">
            <a:extLst>
              <a:ext uri="{28A0092B-C50C-407E-A947-70E740481C1C}">
                <a14:useLocalDpi xmlns:a14="http://schemas.microsoft.com/office/drawing/2010/main" val="0"/>
              </a:ext>
            </a:extLst>
          </a:blip>
          <a:srcRect l="18677" r="21474" b="-1"/>
          <a:stretch/>
        </p:blipFill>
        <p:spPr>
          <a:xfrm>
            <a:off x="25" y="-10386"/>
            <a:ext cx="6095974" cy="4252522"/>
          </a:xfrm>
          <a:prstGeom prst="rect">
            <a:avLst/>
          </a:prstGeom>
        </p:spPr>
      </p:pic>
      <p:pic>
        <p:nvPicPr>
          <p:cNvPr id="4" name="Picture 3" descr="A picture containing grass, nature, outdoor&#10;&#10;Description generated with high confidence">
            <a:extLst>
              <a:ext uri="{FF2B5EF4-FFF2-40B4-BE49-F238E27FC236}">
                <a16:creationId xmlns:a16="http://schemas.microsoft.com/office/drawing/2014/main" id="{6A334871-FF3D-4152-8035-58AB72E94251}"/>
              </a:ext>
            </a:extLst>
          </p:cNvPr>
          <p:cNvPicPr>
            <a:picLocks noChangeAspect="1"/>
          </p:cNvPicPr>
          <p:nvPr/>
        </p:nvPicPr>
        <p:blipFill rotWithShape="1">
          <a:blip r:embed="rId3">
            <a:extLst>
              <a:ext uri="{28A0092B-C50C-407E-A947-70E740481C1C}">
                <a14:useLocalDpi xmlns:a14="http://schemas.microsoft.com/office/drawing/2010/main" val="0"/>
              </a:ext>
            </a:extLst>
          </a:blip>
          <a:srcRect l="17266" r="6412" b="-1"/>
          <a:stretch/>
        </p:blipFill>
        <p:spPr>
          <a:xfrm>
            <a:off x="6095999" y="-681"/>
            <a:ext cx="6096001" cy="4253215"/>
          </a:xfrm>
          <a:prstGeom prst="rect">
            <a:avLst/>
          </a:prstGeom>
        </p:spPr>
      </p:pic>
      <p:cxnSp>
        <p:nvCxnSpPr>
          <p:cNvPr id="11" name="Straight Connector 10">
            <a:extLst>
              <a:ext uri="{FF2B5EF4-FFF2-40B4-BE49-F238E27FC236}">
                <a16:creationId xmlns:a16="http://schemas.microsoft.com/office/drawing/2014/main" id="{EBAD6A72-88E8-42F7-88B9-CAF744536B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0968E-0A99-46C4-A9B2-6A63AC66F4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4A5D9F-3296-47B3-9352-EDF793DB09CB}"/>
              </a:ext>
            </a:extLst>
          </p:cNvPr>
          <p:cNvSpPr txBox="1"/>
          <p:nvPr/>
        </p:nvSpPr>
        <p:spPr>
          <a:xfrm>
            <a:off x="936978" y="4865514"/>
            <a:ext cx="10891772" cy="1332084"/>
          </a:xfrm>
          <a:prstGeom prst="rect">
            <a:avLst/>
          </a:prstGeom>
          <a:solidFill>
            <a:schemeClr val="tx1"/>
          </a:solidFill>
        </p:spPr>
        <p:txBody>
          <a:bodyPr vert="horz" lIns="91440" tIns="45720" rIns="91440" bIns="45720" rtlCol="0" anchor="b">
            <a:normAutofit/>
          </a:bodyPr>
          <a:lstStyle/>
          <a:p>
            <a:pPr>
              <a:lnSpc>
                <a:spcPct val="90000"/>
              </a:lnSpc>
              <a:spcBef>
                <a:spcPct val="0"/>
              </a:spcBef>
              <a:spcAft>
                <a:spcPts val="600"/>
              </a:spcAft>
            </a:pPr>
            <a:r>
              <a:rPr lang="en-US" sz="4200" b="1" kern="1200" dirty="0">
                <a:solidFill>
                  <a:schemeClr val="accent1">
                    <a:lumMod val="50000"/>
                  </a:schemeClr>
                </a:solidFill>
                <a:latin typeface="+mj-lt"/>
                <a:ea typeface="+mj-ea"/>
                <a:cs typeface="+mj-cs"/>
              </a:rPr>
              <a:t>Collective-</a:t>
            </a:r>
            <a:r>
              <a:rPr lang="en-US" sz="4200" kern="1200" dirty="0">
                <a:solidFill>
                  <a:schemeClr val="tx2">
                    <a:lumMod val="10000"/>
                  </a:schemeClr>
                </a:solidFill>
                <a:latin typeface="+mj-lt"/>
                <a:ea typeface="+mj-ea"/>
                <a:cs typeface="+mj-cs"/>
              </a:rPr>
              <a:t>Group of people, organization shares the same experience</a:t>
            </a:r>
          </a:p>
        </p:txBody>
      </p:sp>
    </p:spTree>
    <p:extLst>
      <p:ext uri="{BB962C8B-B14F-4D97-AF65-F5344CB8AC3E}">
        <p14:creationId xmlns:p14="http://schemas.microsoft.com/office/powerpoint/2010/main" val="38831795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9D99ABA-4B79-4E46-A96F-EE872B15CAAA}"/>
              </a:ext>
            </a:extLst>
          </p:cNvPr>
          <p:cNvSpPr txBox="1"/>
          <p:nvPr/>
        </p:nvSpPr>
        <p:spPr>
          <a:xfrm>
            <a:off x="282222" y="372533"/>
            <a:ext cx="4143022" cy="5841998"/>
          </a:xfrm>
          <a:prstGeom prst="rect">
            <a:avLst/>
          </a:prstGeom>
          <a:solidFill>
            <a:schemeClr val="bg1"/>
          </a:solidFill>
        </p:spPr>
        <p:txBody>
          <a:bodyPr vert="horz" lIns="91440" tIns="45720" rIns="91440" bIns="45720" rtlCol="0" anchor="ctr">
            <a:normAutofit/>
          </a:bodyPr>
          <a:lstStyle/>
          <a:p>
            <a:pPr algn="ctr">
              <a:lnSpc>
                <a:spcPct val="90000"/>
              </a:lnSpc>
              <a:spcBef>
                <a:spcPct val="0"/>
              </a:spcBef>
              <a:spcAft>
                <a:spcPts val="600"/>
              </a:spcAft>
            </a:pPr>
            <a:r>
              <a:rPr lang="en-US" sz="5400" b="1" kern="1200" dirty="0">
                <a:solidFill>
                  <a:schemeClr val="accent1">
                    <a:lumMod val="50000"/>
                  </a:schemeClr>
                </a:solidFill>
                <a:latin typeface="+mj-lt"/>
                <a:ea typeface="+mj-ea"/>
                <a:cs typeface="+mj-cs"/>
              </a:rPr>
              <a:t>Myths/</a:t>
            </a:r>
          </a:p>
          <a:p>
            <a:pPr algn="ctr">
              <a:lnSpc>
                <a:spcPct val="90000"/>
              </a:lnSpc>
              <a:spcBef>
                <a:spcPct val="0"/>
              </a:spcBef>
              <a:spcAft>
                <a:spcPts val="600"/>
              </a:spcAft>
            </a:pPr>
            <a:r>
              <a:rPr lang="en-US" sz="5400" b="1" kern="1200" dirty="0">
                <a:solidFill>
                  <a:schemeClr val="accent1">
                    <a:lumMod val="50000"/>
                  </a:schemeClr>
                </a:solidFill>
                <a:latin typeface="+mj-lt"/>
                <a:ea typeface="+mj-ea"/>
                <a:cs typeface="+mj-cs"/>
              </a:rPr>
              <a:t>Intellectual Comments</a:t>
            </a:r>
          </a:p>
        </p:txBody>
      </p:sp>
      <p:graphicFrame>
        <p:nvGraphicFramePr>
          <p:cNvPr id="6" name="TextBox 3">
            <a:extLst>
              <a:ext uri="{FF2B5EF4-FFF2-40B4-BE49-F238E27FC236}">
                <a16:creationId xmlns:a16="http://schemas.microsoft.com/office/drawing/2014/main" id="{C1C4AB4A-74DF-45CF-AFB9-3E9E04809D61}"/>
              </a:ext>
            </a:extLst>
          </p:cNvPr>
          <p:cNvGraphicFramePr/>
          <p:nvPr>
            <p:extLst>
              <p:ext uri="{D42A27DB-BD31-4B8C-83A1-F6EECF244321}">
                <p14:modId xmlns:p14="http://schemas.microsoft.com/office/powerpoint/2010/main" val="395101812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60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94B4F3-A368-4AAD-8771-AC20C0CBDB75}"/>
              </a:ext>
            </a:extLst>
          </p:cNvPr>
          <p:cNvSpPr txBox="1"/>
          <p:nvPr/>
        </p:nvSpPr>
        <p:spPr>
          <a:xfrm>
            <a:off x="4149969" y="0"/>
            <a:ext cx="4360985" cy="6186309"/>
          </a:xfrm>
          <a:prstGeom prst="rect">
            <a:avLst/>
          </a:prstGeom>
          <a:solidFill>
            <a:schemeClr val="accent1">
              <a:lumMod val="20000"/>
              <a:lumOff val="80000"/>
            </a:schemeClr>
          </a:solidFill>
        </p:spPr>
        <p:txBody>
          <a:bodyPr wrap="square" rtlCol="0">
            <a:spAutoFit/>
          </a:bodyPr>
          <a:lstStyle/>
          <a:p>
            <a:r>
              <a:rPr lang="en-US" sz="4400" dirty="0"/>
              <a:t>Don’t feel bad, she is in a better place</a:t>
            </a:r>
          </a:p>
          <a:p>
            <a:endParaRPr lang="en-US" sz="4400" dirty="0"/>
          </a:p>
          <a:p>
            <a:r>
              <a:rPr lang="en-US" sz="4400" dirty="0"/>
              <a:t>You can get pregnant again</a:t>
            </a:r>
          </a:p>
          <a:p>
            <a:endParaRPr lang="en-US" sz="4400" dirty="0"/>
          </a:p>
          <a:p>
            <a:r>
              <a:rPr lang="en-US" sz="4400" dirty="0"/>
              <a:t>She needs time alone</a:t>
            </a:r>
          </a:p>
        </p:txBody>
      </p:sp>
      <p:pic>
        <p:nvPicPr>
          <p:cNvPr id="4" name="Picture 3" descr="Clouds in the sky&#10;&#10;Description generated with very high confidence">
            <a:extLst>
              <a:ext uri="{FF2B5EF4-FFF2-40B4-BE49-F238E27FC236}">
                <a16:creationId xmlns:a16="http://schemas.microsoft.com/office/drawing/2014/main" id="{68154F48-1945-48FC-8871-153EB7C86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57" y="1246603"/>
            <a:ext cx="3159530" cy="4364793"/>
          </a:xfrm>
          <a:prstGeom prst="rect">
            <a:avLst/>
          </a:prstGeom>
        </p:spPr>
      </p:pic>
      <p:pic>
        <p:nvPicPr>
          <p:cNvPr id="6" name="Picture 5" descr="A person holding a baby&#10;&#10;Description generated with high confidence">
            <a:extLst>
              <a:ext uri="{FF2B5EF4-FFF2-40B4-BE49-F238E27FC236}">
                <a16:creationId xmlns:a16="http://schemas.microsoft.com/office/drawing/2014/main" id="{93E68A3D-4E3A-4496-83D3-B110B31C0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495" y="1246602"/>
            <a:ext cx="3249638" cy="4364793"/>
          </a:xfrm>
          <a:prstGeom prst="rect">
            <a:avLst/>
          </a:prstGeom>
        </p:spPr>
      </p:pic>
    </p:spTree>
    <p:extLst>
      <p:ext uri="{BB962C8B-B14F-4D97-AF65-F5344CB8AC3E}">
        <p14:creationId xmlns:p14="http://schemas.microsoft.com/office/powerpoint/2010/main" val="325671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6B0F2-E908-4B82-8D67-B9B777571E2E}"/>
              </a:ext>
            </a:extLst>
          </p:cNvPr>
          <p:cNvSpPr txBox="1"/>
          <p:nvPr/>
        </p:nvSpPr>
        <p:spPr>
          <a:xfrm>
            <a:off x="745067" y="338667"/>
            <a:ext cx="3883377" cy="5786199"/>
          </a:xfrm>
          <a:prstGeom prst="rect">
            <a:avLst/>
          </a:prstGeom>
          <a:noFill/>
        </p:spPr>
        <p:txBody>
          <a:bodyPr wrap="square" rtlCol="0">
            <a:spAutoFit/>
          </a:bodyPr>
          <a:lstStyle/>
          <a:p>
            <a:r>
              <a:rPr lang="en-US" sz="3200" b="1" dirty="0">
                <a:solidFill>
                  <a:schemeClr val="accent1">
                    <a:lumMod val="50000"/>
                  </a:schemeClr>
                </a:solidFill>
              </a:rPr>
              <a:t>Be strong for the children</a:t>
            </a:r>
          </a:p>
          <a:p>
            <a:endParaRPr lang="en-US" sz="3200" b="1" dirty="0">
              <a:solidFill>
                <a:schemeClr val="accent1">
                  <a:lumMod val="50000"/>
                </a:schemeClr>
              </a:solidFill>
            </a:endParaRPr>
          </a:p>
          <a:p>
            <a:r>
              <a:rPr lang="en-US" sz="3200" b="1" dirty="0">
                <a:solidFill>
                  <a:schemeClr val="accent1">
                    <a:lumMod val="50000"/>
                  </a:schemeClr>
                </a:solidFill>
              </a:rPr>
              <a:t>Try helping other people in worse situations, you had him for 45 years</a:t>
            </a:r>
          </a:p>
          <a:p>
            <a:endParaRPr lang="en-US" sz="3200" b="1" dirty="0">
              <a:solidFill>
                <a:schemeClr val="accent1">
                  <a:lumMod val="50000"/>
                </a:schemeClr>
              </a:solidFill>
            </a:endParaRPr>
          </a:p>
          <a:p>
            <a:r>
              <a:rPr lang="en-US" sz="3200" b="1" dirty="0">
                <a:solidFill>
                  <a:schemeClr val="accent1">
                    <a:lumMod val="50000"/>
                  </a:schemeClr>
                </a:solidFill>
              </a:rPr>
              <a:t>Next year this time, you will feel much different.</a:t>
            </a:r>
          </a:p>
          <a:p>
            <a:endParaRPr lang="en-US" dirty="0"/>
          </a:p>
        </p:txBody>
      </p:sp>
      <p:pic>
        <p:nvPicPr>
          <p:cNvPr id="4" name="Picture 3" descr="A rodent looking at the camera&#10;&#10;Description generated with very high confidence">
            <a:extLst>
              <a:ext uri="{FF2B5EF4-FFF2-40B4-BE49-F238E27FC236}">
                <a16:creationId xmlns:a16="http://schemas.microsoft.com/office/drawing/2014/main" id="{90FF2787-0049-4291-A265-C4F87629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33" y="1250566"/>
            <a:ext cx="5943600" cy="3962400"/>
          </a:xfrm>
          <a:prstGeom prst="rect">
            <a:avLst/>
          </a:prstGeom>
        </p:spPr>
      </p:pic>
    </p:spTree>
    <p:extLst>
      <p:ext uri="{BB962C8B-B14F-4D97-AF65-F5344CB8AC3E}">
        <p14:creationId xmlns:p14="http://schemas.microsoft.com/office/powerpoint/2010/main" val="123153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CD0BBC1-A7D4-445D-98AC-95A6A45D8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wall, person, sky&#10;&#10;Description generated with high confidence">
            <a:extLst>
              <a:ext uri="{FF2B5EF4-FFF2-40B4-BE49-F238E27FC236}">
                <a16:creationId xmlns:a16="http://schemas.microsoft.com/office/drawing/2014/main" id="{CD200379-155F-4721-A9EB-69E9D53D4538}"/>
              </a:ext>
            </a:extLst>
          </p:cNvPr>
          <p:cNvPicPr>
            <a:picLocks noChangeAspect="1"/>
          </p:cNvPicPr>
          <p:nvPr/>
        </p:nvPicPr>
        <p:blipFill rotWithShape="1">
          <a:blip r:embed="rId2">
            <a:extLst>
              <a:ext uri="{28A0092B-C50C-407E-A947-70E740481C1C}">
                <a14:useLocalDpi xmlns:a14="http://schemas.microsoft.com/office/drawing/2010/main" val="0"/>
              </a:ext>
            </a:extLst>
          </a:blip>
          <a:srcRect r="8444"/>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extBox 1">
            <a:extLst>
              <a:ext uri="{FF2B5EF4-FFF2-40B4-BE49-F238E27FC236}">
                <a16:creationId xmlns:a16="http://schemas.microsoft.com/office/drawing/2014/main" id="{12761CF3-C948-4C83-8FE1-F2C4DFD0B42D}"/>
              </a:ext>
            </a:extLst>
          </p:cNvPr>
          <p:cNvSpPr txBox="1"/>
          <p:nvPr/>
        </p:nvSpPr>
        <p:spPr>
          <a:xfrm>
            <a:off x="655321" y="2671011"/>
            <a:ext cx="4114800" cy="2427120"/>
          </a:xfrm>
          <a:prstGeom prst="rect">
            <a:avLst/>
          </a:prstGeom>
          <a:scene3d>
            <a:camera prst="orthographicFront"/>
            <a:lightRig rig="threePt" dir="t"/>
          </a:scene3d>
        </p:spPr>
        <p:txBody>
          <a:bodyPr vert="horz" lIns="91440" tIns="45720" rIns="91440" bIns="45720" rtlCol="0" anchor="t">
            <a:normAutofit lnSpcReduction="10000"/>
          </a:bodyPr>
          <a:lstStyle/>
          <a:p>
            <a:pPr algn="ctr">
              <a:lnSpc>
                <a:spcPct val="90000"/>
              </a:lnSpc>
              <a:spcBef>
                <a:spcPct val="0"/>
              </a:spcBef>
              <a:spcAft>
                <a:spcPts val="600"/>
              </a:spcAft>
            </a:pPr>
            <a:r>
              <a:rPr lang="en-US" sz="6000" b="1" dirty="0">
                <a:latin typeface="+mj-lt"/>
                <a:ea typeface="+mj-ea"/>
                <a:cs typeface="+mj-cs"/>
              </a:rPr>
              <a:t>BIG HEART WITH BIG EARS</a:t>
            </a:r>
          </a:p>
        </p:txBody>
      </p:sp>
    </p:spTree>
    <p:extLst>
      <p:ext uri="{BB962C8B-B14F-4D97-AF65-F5344CB8AC3E}">
        <p14:creationId xmlns:p14="http://schemas.microsoft.com/office/powerpoint/2010/main" val="260504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Rectangle 17">
            <a:extLst>
              <a:ext uri="{FF2B5EF4-FFF2-40B4-BE49-F238E27FC236}">
                <a16:creationId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A close up of a logo&#10;&#10;Description generated with very high confidence">
            <a:extLst>
              <a:ext uri="{FF2B5EF4-FFF2-40B4-BE49-F238E27FC236}">
                <a16:creationId xmlns:a16="http://schemas.microsoft.com/office/drawing/2014/main" id="{1D1D4DFB-0CC2-435A-9561-FBBF5A06D21D}"/>
              </a:ext>
            </a:extLst>
          </p:cNvPr>
          <p:cNvPicPr>
            <a:picLocks noChangeAspect="1"/>
          </p:cNvPicPr>
          <p:nvPr/>
        </p:nvPicPr>
        <p:blipFill rotWithShape="1">
          <a:blip r:embed="rId2">
            <a:extLst>
              <a:ext uri="{28A0092B-C50C-407E-A947-70E740481C1C}">
                <a14:useLocalDpi xmlns:a14="http://schemas.microsoft.com/office/drawing/2010/main" val="0"/>
              </a:ext>
            </a:extLst>
          </a:blip>
          <a:srcRect t="19841" r="1" b="16098"/>
          <a:stretch/>
        </p:blipFill>
        <p:spPr>
          <a:xfrm rot="21480000">
            <a:off x="1137836" y="1046803"/>
            <a:ext cx="9916327" cy="4764396"/>
          </a:xfrm>
          <a:prstGeom prst="rect">
            <a:avLst/>
          </a:prstGeom>
        </p:spPr>
      </p:pic>
      <p:sp>
        <p:nvSpPr>
          <p:cNvPr id="2" name="TextBox 1">
            <a:extLst>
              <a:ext uri="{FF2B5EF4-FFF2-40B4-BE49-F238E27FC236}">
                <a16:creationId xmlns:a16="http://schemas.microsoft.com/office/drawing/2014/main" id="{E6740AC6-6081-4143-9F2A-E53994E30C30}"/>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latin typeface="+mj-lt"/>
                <a:ea typeface="+mj-ea"/>
                <a:cs typeface="+mj-cs"/>
              </a:rPr>
              <a:t> </a:t>
            </a:r>
          </a:p>
        </p:txBody>
      </p:sp>
      <p:sp>
        <p:nvSpPr>
          <p:cNvPr id="5" name="TextBox 4">
            <a:extLst>
              <a:ext uri="{FF2B5EF4-FFF2-40B4-BE49-F238E27FC236}">
                <a16:creationId xmlns:a16="http://schemas.microsoft.com/office/drawing/2014/main" id="{BCC0D626-9C72-45EF-A357-AB5D9C71DAB0}"/>
              </a:ext>
            </a:extLst>
          </p:cNvPr>
          <p:cNvSpPr txBox="1"/>
          <p:nvPr/>
        </p:nvSpPr>
        <p:spPr>
          <a:xfrm>
            <a:off x="6619181" y="3231931"/>
            <a:ext cx="3693224" cy="1077218"/>
          </a:xfrm>
          <a:prstGeom prst="rect">
            <a:avLst/>
          </a:prstGeom>
          <a:noFill/>
        </p:spPr>
        <p:txBody>
          <a:bodyPr wrap="square" rtlCol="0">
            <a:spAutoFit/>
          </a:bodyPr>
          <a:lstStyle/>
          <a:p>
            <a:pPr algn="ctr"/>
            <a:r>
              <a:rPr lang="en-US" sz="3200" b="1" dirty="0"/>
              <a:t>Robert Watkins, Autism Advocate</a:t>
            </a:r>
          </a:p>
        </p:txBody>
      </p:sp>
    </p:spTree>
    <p:extLst>
      <p:ext uri="{BB962C8B-B14F-4D97-AF65-F5344CB8AC3E}">
        <p14:creationId xmlns:p14="http://schemas.microsoft.com/office/powerpoint/2010/main" val="45322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DDBAB372-79E8-4F18-B0AD-95498599A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a:ln w="28575">
            <a:solidFill>
              <a:schemeClr val="tx1"/>
            </a:solidFill>
          </a:ln>
        </p:spPr>
      </p:pic>
    </p:spTree>
    <p:extLst>
      <p:ext uri="{BB962C8B-B14F-4D97-AF65-F5344CB8AC3E}">
        <p14:creationId xmlns:p14="http://schemas.microsoft.com/office/powerpoint/2010/main" val="378091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5ACDD0E-F6D5-4656-8999-8B36333C5F27}"/>
              </a:ext>
            </a:extLst>
          </p:cNvPr>
          <p:cNvSpPr txBox="1"/>
          <p:nvPr/>
        </p:nvSpPr>
        <p:spPr>
          <a:xfrm>
            <a:off x="4976031" y="963877"/>
            <a:ext cx="6377769" cy="493024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4800" dirty="0"/>
              <a:t>Don’t hide your own 	grief</a:t>
            </a:r>
          </a:p>
          <a:p>
            <a:pPr indent="-228600">
              <a:lnSpc>
                <a:spcPct val="90000"/>
              </a:lnSpc>
              <a:spcAft>
                <a:spcPts val="600"/>
              </a:spcAft>
              <a:buFont typeface="Arial" panose="020B0604020202020204" pitchFamily="34" charset="0"/>
              <a:buChar char="•"/>
            </a:pPr>
            <a:r>
              <a:rPr lang="en-US" sz="4800" dirty="0"/>
              <a:t>Grief is normal</a:t>
            </a:r>
          </a:p>
          <a:p>
            <a:pPr indent="-228600">
              <a:lnSpc>
                <a:spcPct val="90000"/>
              </a:lnSpc>
              <a:spcAft>
                <a:spcPts val="600"/>
              </a:spcAft>
              <a:buFont typeface="Arial" panose="020B0604020202020204" pitchFamily="34" charset="0"/>
              <a:buChar char="•"/>
            </a:pPr>
            <a:r>
              <a:rPr lang="en-US" sz="4800" dirty="0"/>
              <a:t>Get support</a:t>
            </a:r>
          </a:p>
          <a:p>
            <a:pPr indent="-228600">
              <a:lnSpc>
                <a:spcPct val="90000"/>
              </a:lnSpc>
              <a:spcAft>
                <a:spcPts val="600"/>
              </a:spcAft>
              <a:buFont typeface="Arial" panose="020B0604020202020204" pitchFamily="34" charset="0"/>
              <a:buChar char="•"/>
            </a:pPr>
            <a:r>
              <a:rPr lang="en-US" sz="4800" dirty="0"/>
              <a:t>Remember your loved 	one</a:t>
            </a:r>
          </a:p>
          <a:p>
            <a:pPr indent="-228600">
              <a:lnSpc>
                <a:spcPct val="90000"/>
              </a:lnSpc>
              <a:spcAft>
                <a:spcPts val="600"/>
              </a:spcAft>
              <a:buFont typeface="Arial" panose="020B0604020202020204" pitchFamily="34" charset="0"/>
              <a:buChar char="•"/>
            </a:pPr>
            <a:r>
              <a:rPr lang="en-US" sz="4800" dirty="0"/>
              <a:t>Watch for warning signs</a:t>
            </a:r>
          </a:p>
        </p:txBody>
      </p:sp>
      <p:pic>
        <p:nvPicPr>
          <p:cNvPr id="4" name="Picture 3" descr="A close up of a logo&#10;&#10;Description generated with high confidence">
            <a:extLst>
              <a:ext uri="{FF2B5EF4-FFF2-40B4-BE49-F238E27FC236}">
                <a16:creationId xmlns:a16="http://schemas.microsoft.com/office/drawing/2014/main" id="{E0564D73-2E5C-4C49-9CC0-7996092C0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53" y="963877"/>
            <a:ext cx="3699500" cy="3836723"/>
          </a:xfrm>
          <a:prstGeom prst="rect">
            <a:avLst/>
          </a:prstGeom>
        </p:spPr>
      </p:pic>
    </p:spTree>
    <p:extLst>
      <p:ext uri="{BB962C8B-B14F-4D97-AF65-F5344CB8AC3E}">
        <p14:creationId xmlns:p14="http://schemas.microsoft.com/office/powerpoint/2010/main" val="178953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generated with very high confidence">
            <a:extLst>
              <a:ext uri="{FF2B5EF4-FFF2-40B4-BE49-F238E27FC236}">
                <a16:creationId xmlns:a16="http://schemas.microsoft.com/office/drawing/2014/main" id="{38E2F174-EE48-4292-8410-CD2080028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591" y="486594"/>
            <a:ext cx="7779434" cy="5884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640C726D-3375-42C1-AA03-2A6C6565F27F}"/>
              </a:ext>
            </a:extLst>
          </p:cNvPr>
          <p:cNvSpPr txBox="1"/>
          <p:nvPr/>
        </p:nvSpPr>
        <p:spPr>
          <a:xfrm>
            <a:off x="2754489" y="1777016"/>
            <a:ext cx="7484533" cy="707886"/>
          </a:xfrm>
          <a:prstGeom prst="rect">
            <a:avLst/>
          </a:prstGeom>
          <a:solidFill>
            <a:schemeClr val="bg2"/>
          </a:solidFill>
        </p:spPr>
        <p:txBody>
          <a:bodyPr wrap="square" rtlCol="0">
            <a:spAutoFit/>
          </a:bodyPr>
          <a:lstStyle/>
          <a:p>
            <a:pPr algn="ctr"/>
            <a:r>
              <a:rPr lang="en-US" sz="4000" dirty="0"/>
              <a:t>Autism and Grief</a:t>
            </a:r>
          </a:p>
        </p:txBody>
      </p:sp>
    </p:spTree>
    <p:extLst>
      <p:ext uri="{BB962C8B-B14F-4D97-AF65-F5344CB8AC3E}">
        <p14:creationId xmlns:p14="http://schemas.microsoft.com/office/powerpoint/2010/main" val="394012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a:extLst>
              <a:ext uri="{FF2B5EF4-FFF2-40B4-BE49-F238E27FC236}">
                <a16:creationId xmlns:a16="http://schemas.microsoft.com/office/drawing/2014/main" id="{A5C2139E-3DAD-4D68-A083-42D6EB21F32B}"/>
              </a:ext>
            </a:extLst>
          </p:cNvPr>
          <p:cNvPicPr>
            <a:picLocks noChangeAspect="1"/>
          </p:cNvPicPr>
          <p:nvPr/>
        </p:nvPicPr>
        <p:blipFill rotWithShape="1">
          <a:blip r:embed="rId2">
            <a:extLst>
              <a:ext uri="{28A0092B-C50C-407E-A947-70E740481C1C}">
                <a14:useLocalDpi xmlns:a14="http://schemas.microsoft.com/office/drawing/2010/main" val="0"/>
              </a:ext>
            </a:extLst>
          </a:blip>
          <a:srcRect t="13276" r="-2" b="13693"/>
          <a:stretch/>
        </p:blipFill>
        <p:spPr>
          <a:xfrm rot="21480000">
            <a:off x="1137837" y="1003258"/>
            <a:ext cx="9916327" cy="4764396"/>
          </a:xfrm>
          <a:prstGeom prst="rect">
            <a:avLst/>
          </a:prstGeom>
        </p:spPr>
      </p:pic>
      <p:sp>
        <p:nvSpPr>
          <p:cNvPr id="2" name="TextBox 1">
            <a:extLst>
              <a:ext uri="{FF2B5EF4-FFF2-40B4-BE49-F238E27FC236}">
                <a16:creationId xmlns:a16="http://schemas.microsoft.com/office/drawing/2014/main" id="{572CEF5A-AD09-454A-B7DB-9B86015CC73B}"/>
              </a:ext>
            </a:extLst>
          </p:cNvPr>
          <p:cNvSpPr txBox="1"/>
          <p:nvPr/>
        </p:nvSpPr>
        <p:spPr>
          <a:xfrm>
            <a:off x="6208889" y="311573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3717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7481200-3BB2-4CA3-9D54-1077F6F765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5F2471C-4786-41E5-B433-8C75349EAE42}"/>
              </a:ext>
            </a:extLst>
          </p:cNvPr>
          <p:cNvGraphicFramePr/>
          <p:nvPr>
            <p:extLst>
              <p:ext uri="{D42A27DB-BD31-4B8C-83A1-F6EECF244321}">
                <p14:modId xmlns:p14="http://schemas.microsoft.com/office/powerpoint/2010/main" val="3842904295"/>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D66D153-B521-45E7-AC94-FFC516FD094C}"/>
              </a:ext>
            </a:extLst>
          </p:cNvPr>
          <p:cNvSpPr txBox="1"/>
          <p:nvPr/>
        </p:nvSpPr>
        <p:spPr>
          <a:xfrm>
            <a:off x="8150578" y="1561514"/>
            <a:ext cx="3657599" cy="2308324"/>
          </a:xfrm>
          <a:prstGeom prst="rect">
            <a:avLst/>
          </a:prstGeom>
          <a:noFill/>
        </p:spPr>
        <p:txBody>
          <a:bodyPr wrap="square" rtlCol="0">
            <a:spAutoFit/>
          </a:bodyPr>
          <a:lstStyle/>
          <a:p>
            <a:pPr algn="ctr"/>
            <a:r>
              <a:rPr lang="en-US" sz="4800" dirty="0">
                <a:solidFill>
                  <a:schemeClr val="bg1"/>
                </a:solidFill>
              </a:rPr>
              <a:t>Euphemisms for</a:t>
            </a:r>
          </a:p>
          <a:p>
            <a:pPr algn="ctr"/>
            <a:r>
              <a:rPr lang="en-US" sz="4800" dirty="0">
                <a:solidFill>
                  <a:schemeClr val="bg1"/>
                </a:solidFill>
              </a:rPr>
              <a:t> Death</a:t>
            </a:r>
          </a:p>
        </p:txBody>
      </p:sp>
    </p:spTree>
    <p:extLst>
      <p:ext uri="{BB962C8B-B14F-4D97-AF65-F5344CB8AC3E}">
        <p14:creationId xmlns:p14="http://schemas.microsoft.com/office/powerpoint/2010/main" val="276981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D6989278-16DD-4B40-95B0-32F3B52BF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16" y="417231"/>
            <a:ext cx="4839286" cy="6023537"/>
          </a:xfrm>
          <a:prstGeom prst="rect">
            <a:avLst/>
          </a:prstGeom>
        </p:spPr>
      </p:pic>
      <p:sp>
        <p:nvSpPr>
          <p:cNvPr id="4" name="TextBox 3">
            <a:extLst>
              <a:ext uri="{FF2B5EF4-FFF2-40B4-BE49-F238E27FC236}">
                <a16:creationId xmlns:a16="http://schemas.microsoft.com/office/drawing/2014/main" id="{D7EB4EE8-B6DF-4213-8906-280F7A9EF89F}"/>
              </a:ext>
            </a:extLst>
          </p:cNvPr>
          <p:cNvSpPr txBox="1"/>
          <p:nvPr/>
        </p:nvSpPr>
        <p:spPr>
          <a:xfrm>
            <a:off x="6682153" y="1167617"/>
            <a:ext cx="4479171" cy="3970318"/>
          </a:xfrm>
          <a:prstGeom prst="rect">
            <a:avLst/>
          </a:prstGeom>
          <a:solidFill>
            <a:schemeClr val="accent3">
              <a:lumMod val="20000"/>
              <a:lumOff val="80000"/>
            </a:schemeClr>
          </a:solidFill>
          <a:ln w="28575">
            <a:solidFill>
              <a:schemeClr val="accent1">
                <a:lumMod val="50000"/>
              </a:schemeClr>
            </a:solidFill>
          </a:ln>
        </p:spPr>
        <p:txBody>
          <a:bodyPr wrap="square" rtlCol="0">
            <a:spAutoFit/>
          </a:bodyPr>
          <a:lstStyle/>
          <a:p>
            <a:pPr marL="342900" indent="-342900">
              <a:buFontTx/>
              <a:buAutoNum type="arabicPeriod"/>
            </a:pPr>
            <a:r>
              <a:rPr lang="en-US" sz="2800" dirty="0"/>
              <a:t>Emotional Differences in Dealing with Problems</a:t>
            </a:r>
          </a:p>
          <a:p>
            <a:pPr marL="342900" indent="-342900">
              <a:buAutoNum type="arabicPeriod"/>
            </a:pPr>
            <a:r>
              <a:rPr lang="en-US" sz="2800" dirty="0"/>
              <a:t>Expressions of Grief in Autism</a:t>
            </a:r>
          </a:p>
          <a:p>
            <a:pPr marL="342900" indent="-342900">
              <a:buAutoNum type="arabicPeriod"/>
            </a:pPr>
            <a:r>
              <a:rPr lang="en-US" sz="2800" dirty="0"/>
              <a:t>Cultural Expectations and Autism</a:t>
            </a:r>
          </a:p>
          <a:p>
            <a:pPr marL="342900" indent="-342900">
              <a:buAutoNum type="arabicPeriod"/>
            </a:pPr>
            <a:r>
              <a:rPr lang="en-US" sz="2800" dirty="0"/>
              <a:t>Knowing What to Say</a:t>
            </a:r>
          </a:p>
          <a:p>
            <a:pPr marL="342900" indent="-342900">
              <a:buAutoNum type="arabicPeriod"/>
            </a:pPr>
            <a:r>
              <a:rPr lang="en-US" sz="2800" dirty="0"/>
              <a:t>How to Tell a Person with Autism Someone Died</a:t>
            </a:r>
          </a:p>
        </p:txBody>
      </p:sp>
    </p:spTree>
    <p:extLst>
      <p:ext uri="{BB962C8B-B14F-4D97-AF65-F5344CB8AC3E}">
        <p14:creationId xmlns:p14="http://schemas.microsoft.com/office/powerpoint/2010/main" val="2101105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42D073EC-40CB-4AF3-BD23-5EEA8989E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19" y="643466"/>
            <a:ext cx="4323812"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text on a white background&#10;&#10;Description generated with high confidence">
            <a:extLst>
              <a:ext uri="{FF2B5EF4-FFF2-40B4-BE49-F238E27FC236}">
                <a16:creationId xmlns:a16="http://schemas.microsoft.com/office/drawing/2014/main" id="{B9BFBF4D-36CE-43F3-B540-A54343449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374" y="643467"/>
            <a:ext cx="3927601" cy="5571066"/>
          </a:xfrm>
          <a:prstGeom prst="rect">
            <a:avLst/>
          </a:prstGeom>
        </p:spPr>
      </p:pic>
    </p:spTree>
    <p:extLst>
      <p:ext uri="{BB962C8B-B14F-4D97-AF65-F5344CB8AC3E}">
        <p14:creationId xmlns:p14="http://schemas.microsoft.com/office/powerpoint/2010/main" val="232166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ACCCF-8935-4265-8C79-413388CDD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6" y="564445"/>
            <a:ext cx="10577689" cy="5520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364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2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olorful, chain, metalware&#10;&#10;Description generated with very high confidence">
            <a:extLst>
              <a:ext uri="{FF2B5EF4-FFF2-40B4-BE49-F238E27FC236}">
                <a16:creationId xmlns:a16="http://schemas.microsoft.com/office/drawing/2014/main" id="{57CB4456-7108-4617-BCA3-5A65D4B46CEA}"/>
              </a:ext>
            </a:extLst>
          </p:cNvPr>
          <p:cNvPicPr>
            <a:picLocks noChangeAspect="1"/>
          </p:cNvPicPr>
          <p:nvPr/>
        </p:nvPicPr>
        <p:blipFill rotWithShape="1">
          <a:blip r:embed="rId2">
            <a:extLst>
              <a:ext uri="{28A0092B-C50C-407E-A947-70E740481C1C}">
                <a14:useLocalDpi xmlns:a14="http://schemas.microsoft.com/office/drawing/2010/main" val="0"/>
              </a:ext>
            </a:extLst>
          </a:blip>
          <a:srcRect t="12358" r="1" b="14921"/>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id="{4C61BD32-7542-4D52-BA5A-3ADE869BF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B46E1B-2A34-4506-8AB0-0BDD27AD1E64}"/>
              </a:ext>
            </a:extLst>
          </p:cNvPr>
          <p:cNvSpPr txBox="1"/>
          <p:nvPr/>
        </p:nvSpPr>
        <p:spPr>
          <a:xfrm>
            <a:off x="3567288" y="2314222"/>
            <a:ext cx="5842619" cy="1446550"/>
          </a:xfrm>
          <a:prstGeom prst="rect">
            <a:avLst/>
          </a:prstGeom>
          <a:solidFill>
            <a:schemeClr val="bg1"/>
          </a:solidFill>
          <a:ln w="76200">
            <a:solidFill>
              <a:srgbClr val="FF0000"/>
            </a:solidFill>
          </a:ln>
        </p:spPr>
        <p:txBody>
          <a:bodyPr wrap="square" rtlCol="0">
            <a:spAutoFit/>
          </a:bodyPr>
          <a:lstStyle/>
          <a:p>
            <a:pPr algn="ctr"/>
            <a:r>
              <a:rPr lang="en-US" sz="8800" dirty="0"/>
              <a:t>Questions</a:t>
            </a:r>
          </a:p>
        </p:txBody>
      </p:sp>
    </p:spTree>
    <p:extLst>
      <p:ext uri="{BB962C8B-B14F-4D97-AF65-F5344CB8AC3E}">
        <p14:creationId xmlns:p14="http://schemas.microsoft.com/office/powerpoint/2010/main" val="136664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55F88-9B55-41A2-A92C-A8D023CD8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753" y="301925"/>
            <a:ext cx="9041131" cy="3127074"/>
          </a:xfrm>
          <a:prstGeom prst="rect">
            <a:avLst/>
          </a:prstGeom>
        </p:spPr>
      </p:pic>
      <p:sp>
        <p:nvSpPr>
          <p:cNvPr id="10" name="TextBox 9">
            <a:extLst>
              <a:ext uri="{FF2B5EF4-FFF2-40B4-BE49-F238E27FC236}">
                <a16:creationId xmlns:a16="http://schemas.microsoft.com/office/drawing/2014/main" id="{F46EAEE2-D350-4D3B-B505-CF2459E38220}"/>
              </a:ext>
            </a:extLst>
          </p:cNvPr>
          <p:cNvSpPr txBox="1"/>
          <p:nvPr/>
        </p:nvSpPr>
        <p:spPr>
          <a:xfrm>
            <a:off x="1104182" y="3428999"/>
            <a:ext cx="9422848" cy="1107996"/>
          </a:xfrm>
          <a:prstGeom prst="rect">
            <a:avLst/>
          </a:prstGeom>
          <a:noFill/>
        </p:spPr>
        <p:txBody>
          <a:bodyPr wrap="square" rtlCol="0">
            <a:spAutoFit/>
          </a:bodyPr>
          <a:lstStyle/>
          <a:p>
            <a:pPr algn="ctr"/>
            <a:r>
              <a:rPr lang="en-US" sz="4800" b="1" dirty="0"/>
              <a:t>Julie Cox, LICSW, CGRS</a:t>
            </a:r>
          </a:p>
          <a:p>
            <a:endParaRPr lang="en-US" dirty="0"/>
          </a:p>
        </p:txBody>
      </p:sp>
      <p:sp>
        <p:nvSpPr>
          <p:cNvPr id="2" name="TextBox 1">
            <a:extLst>
              <a:ext uri="{FF2B5EF4-FFF2-40B4-BE49-F238E27FC236}">
                <a16:creationId xmlns:a16="http://schemas.microsoft.com/office/drawing/2014/main" id="{1A88E366-2A08-4BC9-A042-2DB957AEF897}"/>
              </a:ext>
            </a:extLst>
          </p:cNvPr>
          <p:cNvSpPr txBox="1"/>
          <p:nvPr/>
        </p:nvSpPr>
        <p:spPr>
          <a:xfrm>
            <a:off x="3543299" y="4629328"/>
            <a:ext cx="4892041" cy="1815882"/>
          </a:xfrm>
          <a:prstGeom prst="rect">
            <a:avLst/>
          </a:prstGeom>
          <a:noFill/>
        </p:spPr>
        <p:txBody>
          <a:bodyPr wrap="square" rtlCol="0">
            <a:spAutoFit/>
          </a:bodyPr>
          <a:lstStyle/>
          <a:p>
            <a:pPr algn="ctr"/>
            <a:r>
              <a:rPr lang="en-US" sz="2800" b="1" dirty="0"/>
              <a:t>1300 East Main Street</a:t>
            </a:r>
          </a:p>
          <a:p>
            <a:pPr algn="ctr"/>
            <a:r>
              <a:rPr lang="en-US" sz="2800" b="1" dirty="0"/>
              <a:t>Suite D</a:t>
            </a:r>
          </a:p>
          <a:p>
            <a:pPr algn="ctr"/>
            <a:r>
              <a:rPr lang="en-US" sz="2800" b="1" dirty="0"/>
              <a:t>Prattville, AL 36066</a:t>
            </a:r>
          </a:p>
          <a:p>
            <a:pPr algn="ctr"/>
            <a:r>
              <a:rPr lang="en-US" sz="2800" b="1" dirty="0"/>
              <a:t>334-730-0909</a:t>
            </a:r>
          </a:p>
        </p:txBody>
      </p:sp>
    </p:spTree>
    <p:extLst>
      <p:ext uri="{BB962C8B-B14F-4D97-AF65-F5344CB8AC3E}">
        <p14:creationId xmlns:p14="http://schemas.microsoft.com/office/powerpoint/2010/main" val="120767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E3044-86C8-442D-8CE8-BF3B8A64F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356" y="1332089"/>
            <a:ext cx="8037688" cy="3702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918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3A912-C45F-4F2B-A1D9-37536D9984F7}"/>
              </a:ext>
            </a:extLst>
          </p:cNvPr>
          <p:cNvSpPr txBox="1"/>
          <p:nvPr/>
        </p:nvSpPr>
        <p:spPr>
          <a:xfrm>
            <a:off x="7723163" y="1814732"/>
            <a:ext cx="2912012" cy="2308324"/>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t>In Honor of</a:t>
            </a:r>
            <a:r>
              <a:rPr lang="en-US" sz="4000" b="1" dirty="0"/>
              <a:t>: </a:t>
            </a:r>
            <a:endParaRPr lang="en-US" sz="4800" b="1" dirty="0"/>
          </a:p>
          <a:p>
            <a:pPr algn="ctr"/>
            <a:r>
              <a:rPr lang="en-US" sz="4800" b="1" dirty="0"/>
              <a:t>My Family</a:t>
            </a:r>
          </a:p>
        </p:txBody>
      </p:sp>
      <p:pic>
        <p:nvPicPr>
          <p:cNvPr id="4" name="Picture 3">
            <a:extLst>
              <a:ext uri="{FF2B5EF4-FFF2-40B4-BE49-F238E27FC236}">
                <a16:creationId xmlns:a16="http://schemas.microsoft.com/office/drawing/2014/main" id="{2DCEB015-33E0-4505-956F-1F1EC896F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783" y="242667"/>
            <a:ext cx="4842217" cy="63726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943032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0A7D8E-AEFE-45FF-9E56-64CD7EF77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82" y="301925"/>
            <a:ext cx="9868618" cy="2232084"/>
          </a:xfrm>
          <a:prstGeom prst="rect">
            <a:avLst/>
          </a:prstGeom>
        </p:spPr>
      </p:pic>
      <p:sp>
        <p:nvSpPr>
          <p:cNvPr id="3" name="TextBox 2">
            <a:extLst>
              <a:ext uri="{FF2B5EF4-FFF2-40B4-BE49-F238E27FC236}">
                <a16:creationId xmlns:a16="http://schemas.microsoft.com/office/drawing/2014/main" id="{AE5FD685-2826-4561-9F06-E9EA85539AA1}"/>
              </a:ext>
            </a:extLst>
          </p:cNvPr>
          <p:cNvSpPr txBox="1"/>
          <p:nvPr/>
        </p:nvSpPr>
        <p:spPr>
          <a:xfrm>
            <a:off x="1104182" y="3188970"/>
            <a:ext cx="10474408" cy="3539430"/>
          </a:xfrm>
          <a:prstGeom prst="rect">
            <a:avLst/>
          </a:prstGeom>
          <a:noFill/>
        </p:spPr>
        <p:txBody>
          <a:bodyPr wrap="square" rtlCol="0">
            <a:spAutoFit/>
          </a:bodyPr>
          <a:lstStyle/>
          <a:p>
            <a:r>
              <a:rPr lang="en-US" sz="3200" dirty="0"/>
              <a:t>The </a:t>
            </a:r>
            <a:r>
              <a:rPr lang="en-US" sz="3200" b="1" dirty="0">
                <a:solidFill>
                  <a:schemeClr val="accent1">
                    <a:lumMod val="50000"/>
                  </a:schemeClr>
                </a:solidFill>
              </a:rPr>
              <a:t>Grief Recovery Method </a:t>
            </a:r>
            <a:r>
              <a:rPr lang="en-US" sz="3200" dirty="0"/>
              <a:t>was created to help  </a:t>
            </a:r>
            <a:r>
              <a:rPr lang="en-US" sz="3200" b="1" dirty="0">
                <a:solidFill>
                  <a:schemeClr val="accent1">
                    <a:lumMod val="50000"/>
                  </a:schemeClr>
                </a:solidFill>
              </a:rPr>
              <a:t>complete</a:t>
            </a:r>
            <a:r>
              <a:rPr lang="en-US" sz="3200" dirty="0">
                <a:solidFill>
                  <a:schemeClr val="accent1">
                    <a:lumMod val="50000"/>
                  </a:schemeClr>
                </a:solidFill>
              </a:rPr>
              <a:t> </a:t>
            </a:r>
            <a:r>
              <a:rPr lang="en-US" sz="3200" dirty="0"/>
              <a:t>your relationship to the pain, isolation and loneliness caused by significant emotional loss.  </a:t>
            </a:r>
            <a:r>
              <a:rPr lang="en-US" sz="3200" b="1" dirty="0">
                <a:solidFill>
                  <a:schemeClr val="accent1">
                    <a:lumMod val="50000"/>
                  </a:schemeClr>
                </a:solidFill>
              </a:rPr>
              <a:t>Recovery</a:t>
            </a:r>
            <a:r>
              <a:rPr lang="en-US" sz="3200" dirty="0"/>
              <a:t> is achieved by a series of actions made by the griever.  </a:t>
            </a:r>
            <a:r>
              <a:rPr lang="en-US" sz="3200" b="1" dirty="0">
                <a:solidFill>
                  <a:schemeClr val="accent1">
                    <a:lumMod val="50000"/>
                  </a:schemeClr>
                </a:solidFill>
              </a:rPr>
              <a:t>Completeness </a:t>
            </a:r>
            <a:r>
              <a:rPr lang="en-US" sz="3200" dirty="0"/>
              <a:t>occurs as the result of having delivered  those emotional communications that either were not made, were never heard or need to be said again.</a:t>
            </a:r>
          </a:p>
        </p:txBody>
      </p:sp>
    </p:spTree>
    <p:extLst>
      <p:ext uri="{BB962C8B-B14F-4D97-AF65-F5344CB8AC3E}">
        <p14:creationId xmlns:p14="http://schemas.microsoft.com/office/powerpoint/2010/main" val="10601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67F715-4CC6-4A28-86AC-62B4683A2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87" y="759656"/>
            <a:ext cx="10098832" cy="3003324"/>
          </a:xfrm>
          <a:prstGeom prst="rect">
            <a:avLst/>
          </a:prstGeom>
        </p:spPr>
      </p:pic>
      <p:sp>
        <p:nvSpPr>
          <p:cNvPr id="4" name="TextBox 3">
            <a:extLst>
              <a:ext uri="{FF2B5EF4-FFF2-40B4-BE49-F238E27FC236}">
                <a16:creationId xmlns:a16="http://schemas.microsoft.com/office/drawing/2014/main" id="{776EDE5B-A846-42EE-99EC-F898773F3851}"/>
              </a:ext>
            </a:extLst>
          </p:cNvPr>
          <p:cNvSpPr txBox="1"/>
          <p:nvPr/>
        </p:nvSpPr>
        <p:spPr>
          <a:xfrm>
            <a:off x="1266091" y="3762980"/>
            <a:ext cx="9805428" cy="2308324"/>
          </a:xfrm>
          <a:prstGeom prst="rect">
            <a:avLst/>
          </a:prstGeom>
          <a:noFill/>
        </p:spPr>
        <p:txBody>
          <a:bodyPr wrap="square" rtlCol="0">
            <a:spAutoFit/>
          </a:bodyPr>
          <a:lstStyle/>
          <a:p>
            <a:r>
              <a:rPr lang="en-US" sz="2400" dirty="0"/>
              <a:t>A Parent’s Perspective offers therapeutic services geared toward the parents of children/adults with physical/emotional needs.  Services include shared experiences through groups, building on family strengths, problem solving and exploring needs.  Social Work Solutions is the only provider in the River Region with experience in providing therapeutic services to individuals and families with ASD.</a:t>
            </a:r>
          </a:p>
        </p:txBody>
      </p:sp>
    </p:spTree>
    <p:extLst>
      <p:ext uri="{BB962C8B-B14F-4D97-AF65-F5344CB8AC3E}">
        <p14:creationId xmlns:p14="http://schemas.microsoft.com/office/powerpoint/2010/main" val="275000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60C72E-8EE0-486F-8AB7-598F0D875BD9}"/>
              </a:ext>
            </a:extLst>
          </p:cNvPr>
          <p:cNvSpPr txBox="1"/>
          <p:nvPr/>
        </p:nvSpPr>
        <p:spPr>
          <a:xfrm>
            <a:off x="2562047" y="506107"/>
            <a:ext cx="8143335" cy="923330"/>
          </a:xfrm>
          <a:prstGeom prst="rect">
            <a:avLst/>
          </a:prstGeom>
          <a:solidFill>
            <a:schemeClr val="accent1">
              <a:lumMod val="40000"/>
              <a:lumOff val="60000"/>
            </a:schemeClr>
          </a:solidFill>
        </p:spPr>
        <p:txBody>
          <a:bodyPr wrap="square" rtlCol="0">
            <a:spAutoFit/>
          </a:bodyPr>
          <a:lstStyle/>
          <a:p>
            <a:pPr algn="ctr"/>
            <a:r>
              <a:rPr lang="en-US" sz="5400" b="1" dirty="0"/>
              <a:t>What is Grief</a:t>
            </a:r>
          </a:p>
        </p:txBody>
      </p:sp>
      <p:sp>
        <p:nvSpPr>
          <p:cNvPr id="5" name="TextBox 4">
            <a:extLst>
              <a:ext uri="{FF2B5EF4-FFF2-40B4-BE49-F238E27FC236}">
                <a16:creationId xmlns:a16="http://schemas.microsoft.com/office/drawing/2014/main" id="{4195258C-C2FE-45F0-AFF9-6F5F5EE7AD3B}"/>
              </a:ext>
            </a:extLst>
          </p:cNvPr>
          <p:cNvSpPr txBox="1"/>
          <p:nvPr/>
        </p:nvSpPr>
        <p:spPr>
          <a:xfrm>
            <a:off x="1092682" y="1869979"/>
            <a:ext cx="11082066" cy="1938992"/>
          </a:xfrm>
          <a:prstGeom prst="rect">
            <a:avLst/>
          </a:prstGeom>
          <a:noFill/>
        </p:spPr>
        <p:txBody>
          <a:bodyPr wrap="square" rtlCol="0">
            <a:spAutoFit/>
          </a:bodyPr>
          <a:lstStyle/>
          <a:p>
            <a:r>
              <a:rPr lang="en-US" sz="4000" dirty="0"/>
              <a:t>Grief is the _______</a:t>
            </a:r>
            <a:r>
              <a:rPr lang="en-US" sz="4000" dirty="0">
                <a:highlight>
                  <a:srgbClr val="FFFF00"/>
                </a:highlight>
              </a:rPr>
              <a:t>Conflicting</a:t>
            </a:r>
            <a:r>
              <a:rPr lang="en-US" sz="4000" dirty="0"/>
              <a:t>_______ feelings caused by the end of OR change in a familiar pattern of behavior.</a:t>
            </a:r>
          </a:p>
        </p:txBody>
      </p:sp>
      <p:sp>
        <p:nvSpPr>
          <p:cNvPr id="8" name="TextBox 7">
            <a:extLst>
              <a:ext uri="{FF2B5EF4-FFF2-40B4-BE49-F238E27FC236}">
                <a16:creationId xmlns:a16="http://schemas.microsoft.com/office/drawing/2014/main" id="{136BA232-E8F1-45A5-9C65-7E00D10D8D8D}"/>
              </a:ext>
            </a:extLst>
          </p:cNvPr>
          <p:cNvSpPr txBox="1"/>
          <p:nvPr/>
        </p:nvSpPr>
        <p:spPr>
          <a:xfrm>
            <a:off x="1092683" y="4135902"/>
            <a:ext cx="7701284" cy="1446550"/>
          </a:xfrm>
          <a:prstGeom prst="rect">
            <a:avLst/>
          </a:prstGeom>
          <a:noFill/>
        </p:spPr>
        <p:txBody>
          <a:bodyPr wrap="square" rtlCol="0">
            <a:spAutoFit/>
          </a:bodyPr>
          <a:lstStyle/>
          <a:p>
            <a:r>
              <a:rPr lang="en-US" sz="4400" dirty="0"/>
              <a:t>Grief is what you </a:t>
            </a:r>
            <a:r>
              <a:rPr lang="en-US" sz="4400" dirty="0">
                <a:highlight>
                  <a:srgbClr val="FFFF00"/>
                </a:highlight>
              </a:rPr>
              <a:t>think</a:t>
            </a:r>
            <a:r>
              <a:rPr lang="en-US" sz="4400" dirty="0"/>
              <a:t> and </a:t>
            </a:r>
            <a:r>
              <a:rPr lang="en-US" sz="4400" dirty="0">
                <a:highlight>
                  <a:srgbClr val="FFFF00"/>
                </a:highlight>
              </a:rPr>
              <a:t>feel</a:t>
            </a:r>
            <a:r>
              <a:rPr lang="en-US" sz="4400" dirty="0"/>
              <a:t> on the inside.</a:t>
            </a:r>
          </a:p>
        </p:txBody>
      </p:sp>
      <p:pic>
        <p:nvPicPr>
          <p:cNvPr id="4" name="Picture 3">
            <a:extLst>
              <a:ext uri="{FF2B5EF4-FFF2-40B4-BE49-F238E27FC236}">
                <a16:creationId xmlns:a16="http://schemas.microsoft.com/office/drawing/2014/main" id="{758C42A2-C909-43FD-BAEB-02A29BFB5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138" y="4135902"/>
            <a:ext cx="2343150" cy="2343150"/>
          </a:xfrm>
          <a:prstGeom prst="rect">
            <a:avLst/>
          </a:prstGeom>
        </p:spPr>
      </p:pic>
      <p:sp>
        <p:nvSpPr>
          <p:cNvPr id="3" name="TextBox 2">
            <a:extLst>
              <a:ext uri="{FF2B5EF4-FFF2-40B4-BE49-F238E27FC236}">
                <a16:creationId xmlns:a16="http://schemas.microsoft.com/office/drawing/2014/main" id="{13DE999F-E8AC-4043-85FF-038CED6D255A}"/>
              </a:ext>
            </a:extLst>
          </p:cNvPr>
          <p:cNvSpPr txBox="1"/>
          <p:nvPr/>
        </p:nvSpPr>
        <p:spPr>
          <a:xfrm>
            <a:off x="3409244" y="6035254"/>
            <a:ext cx="4842933" cy="461665"/>
          </a:xfrm>
          <a:prstGeom prst="rect">
            <a:avLst/>
          </a:prstGeom>
          <a:noFill/>
        </p:spPr>
        <p:txBody>
          <a:bodyPr wrap="square" rtlCol="0">
            <a:spAutoFit/>
          </a:bodyPr>
          <a:lstStyle/>
          <a:p>
            <a:pPr algn="ctr"/>
            <a:r>
              <a:rPr lang="en-US" sz="2400" dirty="0"/>
              <a:t>Examples of grief feelings</a:t>
            </a:r>
          </a:p>
        </p:txBody>
      </p:sp>
    </p:spTree>
    <p:extLst>
      <p:ext uri="{BB962C8B-B14F-4D97-AF65-F5344CB8AC3E}">
        <p14:creationId xmlns:p14="http://schemas.microsoft.com/office/powerpoint/2010/main" val="2280060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7BF5C-B9B4-4B10-8A4B-2D2DD6129FF7}"/>
              </a:ext>
            </a:extLst>
          </p:cNvPr>
          <p:cNvSpPr txBox="1"/>
          <p:nvPr/>
        </p:nvSpPr>
        <p:spPr>
          <a:xfrm>
            <a:off x="970845" y="2133600"/>
            <a:ext cx="10656712" cy="2123658"/>
          </a:xfrm>
          <a:prstGeom prst="rect">
            <a:avLst/>
          </a:prstGeom>
          <a:noFill/>
          <a:effectLst>
            <a:glow rad="228600">
              <a:schemeClr val="accent6">
                <a:satMod val="175000"/>
                <a:alpha val="40000"/>
              </a:schemeClr>
            </a:glow>
          </a:effectLst>
        </p:spPr>
        <p:txBody>
          <a:bodyPr wrap="square" rtlCol="0">
            <a:spAutoFit/>
          </a:bodyPr>
          <a:lstStyle/>
          <a:p>
            <a:r>
              <a:rPr lang="en-US" sz="4400" dirty="0"/>
              <a:t>Mourning is the outward expression </a:t>
            </a:r>
            <a:r>
              <a:rPr lang="en-US" sz="4400" dirty="0">
                <a:highlight>
                  <a:srgbClr val="FFFF00"/>
                </a:highlight>
              </a:rPr>
              <a:t>(the action) </a:t>
            </a:r>
            <a:r>
              <a:rPr lang="en-US" sz="4400" dirty="0"/>
              <a:t>of your thoughts and feelings.  It is the cultural response to grief.</a:t>
            </a:r>
          </a:p>
        </p:txBody>
      </p:sp>
      <p:sp>
        <p:nvSpPr>
          <p:cNvPr id="5" name="TextBox 4">
            <a:extLst>
              <a:ext uri="{FF2B5EF4-FFF2-40B4-BE49-F238E27FC236}">
                <a16:creationId xmlns:a16="http://schemas.microsoft.com/office/drawing/2014/main" id="{5772F1D8-37F4-4B98-94C6-670ACB14263C}"/>
              </a:ext>
            </a:extLst>
          </p:cNvPr>
          <p:cNvSpPr txBox="1"/>
          <p:nvPr/>
        </p:nvSpPr>
        <p:spPr>
          <a:xfrm>
            <a:off x="2912012" y="960120"/>
            <a:ext cx="6999632" cy="923330"/>
          </a:xfrm>
          <a:prstGeom prst="rect">
            <a:avLst/>
          </a:prstGeom>
          <a:solidFill>
            <a:schemeClr val="accent1">
              <a:lumMod val="60000"/>
              <a:lumOff val="40000"/>
            </a:schemeClr>
          </a:solidFill>
        </p:spPr>
        <p:txBody>
          <a:bodyPr wrap="square" rtlCol="0">
            <a:spAutoFit/>
          </a:bodyPr>
          <a:lstStyle/>
          <a:p>
            <a:pPr algn="ctr"/>
            <a:r>
              <a:rPr lang="en-US" sz="5400" dirty="0"/>
              <a:t>What is Mourning</a:t>
            </a:r>
          </a:p>
        </p:txBody>
      </p:sp>
      <p:sp>
        <p:nvSpPr>
          <p:cNvPr id="2" name="TextBox 1">
            <a:extLst>
              <a:ext uri="{FF2B5EF4-FFF2-40B4-BE49-F238E27FC236}">
                <a16:creationId xmlns:a16="http://schemas.microsoft.com/office/drawing/2014/main" id="{B551BFEE-327F-4318-84FC-15E2DA01E122}"/>
              </a:ext>
            </a:extLst>
          </p:cNvPr>
          <p:cNvSpPr txBox="1"/>
          <p:nvPr/>
        </p:nvSpPr>
        <p:spPr>
          <a:xfrm>
            <a:off x="4165601" y="5897880"/>
            <a:ext cx="4097866" cy="584775"/>
          </a:xfrm>
          <a:prstGeom prst="rect">
            <a:avLst/>
          </a:prstGeom>
          <a:noFill/>
        </p:spPr>
        <p:txBody>
          <a:bodyPr wrap="square" rtlCol="0">
            <a:spAutoFit/>
          </a:bodyPr>
          <a:lstStyle/>
          <a:p>
            <a:pPr algn="ctr"/>
            <a:r>
              <a:rPr lang="en-US" sz="3200" dirty="0"/>
              <a:t>Examples of mourning</a:t>
            </a:r>
          </a:p>
        </p:txBody>
      </p:sp>
      <p:pic>
        <p:nvPicPr>
          <p:cNvPr id="8" name="Picture 7" descr="A body of water with a city in the background&#10;&#10;Description generated with high confidence">
            <a:extLst>
              <a:ext uri="{FF2B5EF4-FFF2-40B4-BE49-F238E27FC236}">
                <a16:creationId xmlns:a16="http://schemas.microsoft.com/office/drawing/2014/main" id="{DD13B972-2E73-40F8-BD62-8E4692FCC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1" y="3657600"/>
            <a:ext cx="3093156" cy="2825055"/>
          </a:xfrm>
          <a:prstGeom prst="rect">
            <a:avLst/>
          </a:prstGeom>
        </p:spPr>
      </p:pic>
    </p:spTree>
    <p:extLst>
      <p:ext uri="{BB962C8B-B14F-4D97-AF65-F5344CB8AC3E}">
        <p14:creationId xmlns:p14="http://schemas.microsoft.com/office/powerpoint/2010/main" val="4343227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8C4F32-C58F-44F4-99C9-BF0A17A89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79476"/>
            <a:ext cx="9144000" cy="6099048"/>
          </a:xfrm>
          <a:prstGeom prst="rect">
            <a:avLst/>
          </a:prstGeom>
        </p:spPr>
      </p:pic>
      <p:sp>
        <p:nvSpPr>
          <p:cNvPr id="2" name="Rectangle 1">
            <a:extLst>
              <a:ext uri="{FF2B5EF4-FFF2-40B4-BE49-F238E27FC236}">
                <a16:creationId xmlns:a16="http://schemas.microsoft.com/office/drawing/2014/main" id="{5A560915-4BB3-4219-B1E4-B9960BF516B9}"/>
              </a:ext>
            </a:extLst>
          </p:cNvPr>
          <p:cNvSpPr/>
          <p:nvPr/>
        </p:nvSpPr>
        <p:spPr>
          <a:xfrm>
            <a:off x="553156" y="3861807"/>
            <a:ext cx="11288887" cy="1569660"/>
          </a:xfrm>
          <a:prstGeom prst="rect">
            <a:avLst/>
          </a:prstGeom>
        </p:spPr>
        <p:txBody>
          <a:bodyPr wrap="square">
            <a:spAutoFit/>
          </a:bodyPr>
          <a:lstStyle/>
          <a:p>
            <a:pPr algn="ctr"/>
            <a:r>
              <a:rPr lang="en-US" sz="4800" dirty="0">
                <a:highlight>
                  <a:srgbClr val="C0C0C0"/>
                </a:highlight>
              </a:rPr>
              <a:t>To mourn is to be an active participant in grief</a:t>
            </a:r>
          </a:p>
        </p:txBody>
      </p:sp>
    </p:spTree>
    <p:extLst>
      <p:ext uri="{BB962C8B-B14F-4D97-AF65-F5344CB8AC3E}">
        <p14:creationId xmlns:p14="http://schemas.microsoft.com/office/powerpoint/2010/main" val="32581837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502</Words>
  <Application>Microsoft Office PowerPoint</Application>
  <PresentationFormat>Widescreen</PresentationFormat>
  <Paragraphs>98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Information Technology</cp:lastModifiedBy>
  <cp:revision>78</cp:revision>
  <dcterms:created xsi:type="dcterms:W3CDTF">2018-03-21T20:18:13Z</dcterms:created>
  <dcterms:modified xsi:type="dcterms:W3CDTF">2019-03-27T23:57:56Z</dcterms:modified>
</cp:coreProperties>
</file>