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293" r:id="rId5"/>
    <p:sldId id="259" r:id="rId6"/>
    <p:sldId id="260" r:id="rId7"/>
    <p:sldId id="261" r:id="rId8"/>
    <p:sldId id="262" r:id="rId9"/>
    <p:sldId id="29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5" r:id="rId30"/>
    <p:sldId id="296" r:id="rId31"/>
    <p:sldId id="284" r:id="rId32"/>
    <p:sldId id="285" r:id="rId33"/>
    <p:sldId id="286" r:id="rId34"/>
    <p:sldId id="287" r:id="rId35"/>
    <p:sldId id="288" r:id="rId36"/>
    <p:sldId id="289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067D-A732-4552-A9D2-237FED3C8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F417A-A763-4126-999D-5849644B6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6A811-752F-452C-8682-1DB91C4B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30D0-9D0A-460E-AB49-C16BC01EE18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0610B-3015-4F84-A39B-5EBD74C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2BCEF-9771-4846-9F35-D25D6C08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0821-31F1-46D7-9DFF-6977DEC8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8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DD5E-541B-4F7F-9A72-FA1CD752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D7F29-7E92-42F8-8511-138BC2C79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1D31B-D864-47AC-95C3-7E7CE87D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30D0-9D0A-460E-AB49-C16BC01EE18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9BA11-4A93-4A5D-9090-ADE57625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B9F2F-B7DE-4FAD-9490-BEFB4788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0821-31F1-46D7-9DFF-6977DEC8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6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6A70E-D191-49FE-B070-82F323D3D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2A1CC1-0168-44E7-86F4-3B888E277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5D51F-8E78-4598-A129-E63BFD97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30D0-9D0A-460E-AB49-C16BC01EE18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282FE-CB4F-4607-A92F-6AF0DDB9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822F6-FC5B-482E-932E-167030A6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0821-31F1-46D7-9DFF-6977DEC8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1450-BEDA-48B2-B4DF-7FA21B36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B89F2-5BA4-40D1-B0A3-3295955AA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CCA31-7FE7-4070-BA2B-A0B531F9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30D0-9D0A-460E-AB49-C16BC01EE18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AF0AB-DD90-4D5A-8BC4-9406F8F5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6699-81B1-4F26-B18E-372D8CF4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0821-31F1-46D7-9DFF-6977DEC8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6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D93E-B1F1-401E-8D8B-BCB3E0AE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DB97B-5BE4-47AD-AEC2-64BEF0863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8B052-829F-48BE-9C22-DE8DBD57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30D0-9D0A-460E-AB49-C16BC01EE18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ACAD4-E8D1-43F4-91AB-B98747B2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6563A-F61C-4F25-8C29-3529D59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0821-31F1-46D7-9DFF-6977DEC8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0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37D7-7B38-4C29-BE00-FE087B0F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6687D-0B58-49F2-AF08-4E308D522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D6092-6527-4C84-B417-B22D3A09E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2AC26-86FF-41DD-A0CA-4E670276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30D0-9D0A-460E-AB49-C16BC01EE18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A306E-6A1A-4730-A178-9BDB7593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CEFCD-973C-4E6C-A011-41A34469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0821-31F1-46D7-9DFF-6977DEC8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4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5A6F-9E06-489B-988A-E6B8EA42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F0CF0-8129-481A-9894-94C7D56D9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E31DB-AF6F-42B2-8CFB-B4CE5A162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A668F-377B-466E-B85C-135F2893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0A30AE-2958-42A9-A372-165B5D00C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C40C9B-EBAD-46A4-8666-E26EEB0A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30D0-9D0A-460E-AB49-C16BC01EE18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12178-8B27-42D8-BAAE-8185248C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D5D63-036F-4C92-8365-05D0C4B6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0821-31F1-46D7-9DFF-6977DEC8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5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4FF8F-C31F-4CAC-80FE-58267405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07234-76C2-45F1-AF0B-A1E4593A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30D0-9D0A-460E-AB49-C16BC01EE18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1B2BF-BD91-4A81-976C-0D9D27EEB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ACB29-F404-4E0A-A6BE-BF67F041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0821-31F1-46D7-9DFF-6977DEC8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1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AEB1C-738F-40E2-9228-C390280B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30D0-9D0A-460E-AB49-C16BC01EE18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AD811-4BF6-4D9A-B80F-C9457DEF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FB7C7-83B2-4266-99BB-E486CC34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0821-31F1-46D7-9DFF-6977DEC8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D314-15CB-40EE-9CBD-40FE35FE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08FC-A13D-468E-91B2-C11BA824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CB2A3-CCAE-4F7C-B45C-8036AC2B2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1674C-E858-444E-AAF4-0AA67080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30D0-9D0A-460E-AB49-C16BC01EE18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86AE4-D65F-4F06-AA73-389057C1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A4819-29DE-41BA-91BB-507A79F4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0821-31F1-46D7-9DFF-6977DEC8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5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C9DD-5387-4C13-80F4-EC69AE0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81BDD4-B290-4F12-BDA2-76C66DF7D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F85E4-A0A1-4FE5-A61A-708169EA6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09D2C-DAA1-45C5-93E2-B663AAAA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30D0-9D0A-460E-AB49-C16BC01EE18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32F91-A9F9-4B13-A385-936F6642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DDAEB-A775-4589-B839-70399C36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0821-31F1-46D7-9DFF-6977DEC8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7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623B67-1F5F-4CD2-B3DE-00CE71D5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E791D-5035-410F-BA39-251E07238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A1C38-BF0D-4E00-AE6C-C688610B3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30D0-9D0A-460E-AB49-C16BC01EE18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2E8E-00AA-4282-A7C8-4C2735F4E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64B52-E842-41E5-B5F1-66BD7F017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0821-31F1-46D7-9DFF-6977DEC8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7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09B6-6C84-4570-A765-48A477BBB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178" y="649027"/>
            <a:ext cx="10302957" cy="2387600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Reaching Beyond Everyday Social Interactions;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Dealing </a:t>
            </a:r>
            <a:r>
              <a:rPr lang="en-US" sz="4000" dirty="0"/>
              <a:t>with </a:t>
            </a:r>
            <a:r>
              <a:rPr lang="en-US" sz="4000" dirty="0" smtClean="0"/>
              <a:t>“Difficult” </a:t>
            </a:r>
            <a:r>
              <a:rPr lang="en-US" sz="4000" dirty="0"/>
              <a:t>People 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E4AF3-4E22-4D33-8C4D-5C39792C7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/>
              <a:t>Saturday, July 21, 2018</a:t>
            </a:r>
            <a:br>
              <a:rPr lang="en-US" sz="4800" dirty="0"/>
            </a:br>
            <a:r>
              <a:rPr lang="en-US" sz="4800" dirty="0"/>
              <a:t>2</a:t>
            </a:r>
            <a:r>
              <a:rPr lang="en-US" sz="4800" baseline="30000" dirty="0"/>
              <a:t>nd</a:t>
            </a:r>
            <a:r>
              <a:rPr lang="en-US" sz="4800" dirty="0"/>
              <a:t> Southeast Adult Autism Symposium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F20A-9FA9-4505-9201-BFBD5EE1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Neurotypicals for Help</a:t>
            </a:r>
          </a:p>
        </p:txBody>
      </p:sp>
      <p:pic>
        <p:nvPicPr>
          <p:cNvPr id="9218" name="Picture 2" descr="Image result for neurotypical images">
            <a:extLst>
              <a:ext uri="{FF2B5EF4-FFF2-40B4-BE49-F238E27FC236}">
                <a16:creationId xmlns:a16="http://schemas.microsoft.com/office/drawing/2014/main" id="{327613BA-7B3E-4E4A-857E-296C5C6B34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12" y="1690688"/>
            <a:ext cx="5098119" cy="492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neurotypical images">
            <a:extLst>
              <a:ext uri="{FF2B5EF4-FFF2-40B4-BE49-F238E27FC236}">
                <a16:creationId xmlns:a16="http://schemas.microsoft.com/office/drawing/2014/main" id="{F192F7F6-9276-463E-BEE0-A29E31C9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519519"/>
            <a:ext cx="5637399" cy="47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07587-A7B8-4C90-8A7C-EF0E1528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Respect The Boundaries of Your Allies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143158-6C49-4E44-AC29-F348344E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Respect Their Time</a:t>
            </a:r>
          </a:p>
          <a:p>
            <a:r>
              <a:rPr lang="en-US" sz="3600" dirty="0"/>
              <a:t>Accept No For </a:t>
            </a:r>
          </a:p>
          <a:p>
            <a:pPr marL="0" indent="0">
              <a:buNone/>
            </a:pPr>
            <a:r>
              <a:rPr lang="en-US" sz="3600" dirty="0"/>
              <a:t>An Answer</a:t>
            </a:r>
          </a:p>
          <a:p>
            <a:r>
              <a:rPr lang="en-US" sz="3600" dirty="0"/>
              <a:t>Say Thank You</a:t>
            </a:r>
          </a:p>
          <a:p>
            <a:r>
              <a:rPr lang="en-US" sz="3600" dirty="0"/>
              <a:t>Reciprocate</a:t>
            </a:r>
          </a:p>
        </p:txBody>
      </p:sp>
      <p:pic>
        <p:nvPicPr>
          <p:cNvPr id="7" name="Picture 2" descr="Image result for boundaries images">
            <a:extLst>
              <a:ext uri="{FF2B5EF4-FFF2-40B4-BE49-F238E27FC236}">
                <a16:creationId xmlns:a16="http://schemas.microsoft.com/office/drawing/2014/main" id="{3EC48611-1855-4291-B475-488A327AC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66" y="1825625"/>
            <a:ext cx="5733210" cy="382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D819-52C5-4463-9F4B-C0AFCFCE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The Basics Of Social Skill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C59A2-CE98-4959-BC8E-2831B9156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Communication</a:t>
            </a:r>
          </a:p>
          <a:p>
            <a:r>
              <a:rPr lang="en-US" sz="4800" dirty="0"/>
              <a:t>Context </a:t>
            </a:r>
          </a:p>
          <a:p>
            <a:r>
              <a:rPr lang="en-US" sz="4800" dirty="0"/>
              <a:t>Self Presentation</a:t>
            </a:r>
          </a:p>
          <a:p>
            <a:r>
              <a:rPr lang="en-US" sz="4800" dirty="0"/>
              <a:t>Self Awareness</a:t>
            </a:r>
          </a:p>
        </p:txBody>
      </p:sp>
    </p:spTree>
    <p:extLst>
      <p:ext uri="{BB962C8B-B14F-4D97-AF65-F5344CB8AC3E}">
        <p14:creationId xmlns:p14="http://schemas.microsoft.com/office/powerpoint/2010/main" val="6705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6F71-8EE8-4423-BE2C-2E581458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D398E-3C6E-485C-BDA0-2569E56F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Volume and interrupting</a:t>
            </a:r>
          </a:p>
          <a:p>
            <a:r>
              <a:rPr lang="en-US" sz="4000" dirty="0"/>
              <a:t>Light topics (e.g. the weather)</a:t>
            </a:r>
          </a:p>
          <a:p>
            <a:r>
              <a:rPr lang="en-US" sz="4000" dirty="0"/>
              <a:t>Respect others time</a:t>
            </a:r>
          </a:p>
          <a:p>
            <a:r>
              <a:rPr lang="en-US" sz="4000" dirty="0"/>
              <a:t>Let others talk</a:t>
            </a:r>
          </a:p>
        </p:txBody>
      </p:sp>
    </p:spTree>
    <p:extLst>
      <p:ext uri="{BB962C8B-B14F-4D97-AF65-F5344CB8AC3E}">
        <p14:creationId xmlns:p14="http://schemas.microsoft.com/office/powerpoint/2010/main" val="30341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007A-EDCB-4A60-A65F-344FD202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0AD87-B301-4FDF-B460-234F99E07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Professional</a:t>
            </a:r>
          </a:p>
          <a:p>
            <a:r>
              <a:rPr lang="en-US" sz="4000" dirty="0"/>
              <a:t>Talking across gender</a:t>
            </a:r>
          </a:p>
          <a:p>
            <a:r>
              <a:rPr lang="en-US" sz="4000" dirty="0"/>
              <a:t>Public</a:t>
            </a:r>
          </a:p>
          <a:p>
            <a:r>
              <a:rPr lang="en-US" sz="4000" dirty="0"/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25601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364D-4387-447B-B683-A377227D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</a:t>
            </a:r>
          </a:p>
        </p:txBody>
      </p:sp>
      <p:pic>
        <p:nvPicPr>
          <p:cNvPr id="12290" name="Picture 2" descr="Image result for images of office environment">
            <a:extLst>
              <a:ext uri="{FF2B5EF4-FFF2-40B4-BE49-F238E27FC236}">
                <a16:creationId xmlns:a16="http://schemas.microsoft.com/office/drawing/2014/main" id="{62B0EB47-92E1-40BC-8666-D103516F71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07" y="1825158"/>
            <a:ext cx="6436674" cy="46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8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72E07-419C-41B3-A0BA-99132E7A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</a:t>
            </a:r>
          </a:p>
        </p:txBody>
      </p:sp>
      <p:pic>
        <p:nvPicPr>
          <p:cNvPr id="13316" name="Picture 4" descr="Image result for personal images">
            <a:extLst>
              <a:ext uri="{FF2B5EF4-FFF2-40B4-BE49-F238E27FC236}">
                <a16:creationId xmlns:a16="http://schemas.microsoft.com/office/drawing/2014/main" id="{5BDF0A88-F2B4-482B-ABDB-B55D9C6091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personal images">
            <a:extLst>
              <a:ext uri="{FF2B5EF4-FFF2-40B4-BE49-F238E27FC236}">
                <a16:creationId xmlns:a16="http://schemas.microsoft.com/office/drawing/2014/main" id="{9159013D-8796-4653-ACC9-3F6925EE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175669"/>
            <a:ext cx="58102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C4EF-A4C6-4795-9CC1-C1825481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Self-Presentation (Juanita Simanekova with professional partner Jonathan Chen)</a:t>
            </a:r>
          </a:p>
        </p:txBody>
      </p:sp>
      <p:pic>
        <p:nvPicPr>
          <p:cNvPr id="14338" name="Picture 2" descr="Image may contain: one or more people, people dancing, shoes and indoor">
            <a:extLst>
              <a:ext uri="{FF2B5EF4-FFF2-40B4-BE49-F238E27FC236}">
                <a16:creationId xmlns:a16="http://schemas.microsoft.com/office/drawing/2014/main" id="{44B0E9F5-F64B-4420-B345-A06C34F4D1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52" y="1955752"/>
            <a:ext cx="66697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5FDE-6D13-4913-A14E-C3069A80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Skills for More Difficult Situations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174DF-BBF4-435B-AF82-7E416692C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27E6-17FE-4731-B12D-834EF20B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De-escalation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4810F-302A-4C6B-8E55-4CC98641D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Defer</a:t>
            </a:r>
            <a:r>
              <a:rPr lang="en-US" dirty="0"/>
              <a:t>:  Put off to a later time; postpone.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Disengage</a:t>
            </a:r>
            <a:r>
              <a:rPr lang="en-US" dirty="0"/>
              <a:t>:  Disconnect from a relationship </a:t>
            </a:r>
            <a:r>
              <a:rPr lang="en-US" dirty="0" smtClean="0"/>
              <a:t>either in part or completely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8F6E1-87D7-4CAA-AB9B-E65F3A4B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Dave Griffin, M.Ed.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pic>
        <p:nvPicPr>
          <p:cNvPr id="4" name="Picture 2" descr="https://autismtennessee.wildapricot.org/resources/Pictures/dave.jpg">
            <a:extLst>
              <a:ext uri="{FF2B5EF4-FFF2-40B4-BE49-F238E27FC236}">
                <a16:creationId xmlns:a16="http://schemas.microsoft.com/office/drawing/2014/main" id="{813B4EF0-70BD-4027-903B-333CA1B0F1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481777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AC8EB6-D89D-40B9-9FF4-2E4423A09FE9}"/>
              </a:ext>
            </a:extLst>
          </p:cNvPr>
          <p:cNvSpPr/>
          <p:nvPr/>
        </p:nvSpPr>
        <p:spPr>
          <a:xfrm>
            <a:off x="1108038" y="2054711"/>
            <a:ext cx="80359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Teen &amp; Adult Project Coordinator, Autism Tennessee</a:t>
            </a:r>
          </a:p>
          <a:p>
            <a:r>
              <a:rPr lang="en-US" sz="2800" b="1" dirty="0"/>
              <a:t>B.A., Political Science, Duke University, 1989</a:t>
            </a:r>
          </a:p>
          <a:p>
            <a:r>
              <a:rPr lang="en-US" sz="2800" b="1" dirty="0"/>
              <a:t>M.Ed., Secondary Education, Vanderbilt University, 1994</a:t>
            </a:r>
          </a:p>
          <a:p>
            <a:r>
              <a:rPr lang="en-US" sz="2800" b="1" dirty="0"/>
              <a:t>Consultant to Spectrum Pathways, Vanderbilt University, 2016- present.</a:t>
            </a:r>
          </a:p>
          <a:p>
            <a:r>
              <a:rPr lang="en-US" sz="2800" b="1" dirty="0"/>
              <a:t>Board Member, Empower Tennessee, 2017-present.</a:t>
            </a:r>
          </a:p>
          <a:p>
            <a:r>
              <a:rPr lang="en-US" sz="2800" b="1" dirty="0"/>
              <a:t>Project Specialist, The Arc Tennessee, 2016-present.</a:t>
            </a:r>
          </a:p>
        </p:txBody>
      </p:sp>
      <p:pic>
        <p:nvPicPr>
          <p:cNvPr id="4098" name="Picture 2" descr="AUTISM TN PAJAMA WALK">
            <a:extLst>
              <a:ext uri="{FF2B5EF4-FFF2-40B4-BE49-F238E27FC236}">
                <a16:creationId xmlns:a16="http://schemas.microsoft.com/office/drawing/2014/main" id="{08A1AB3F-31AD-46EF-893C-2D60D7BD1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12" y="458494"/>
            <a:ext cx="18573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D812-436B-4263-ACF9-BF48CEFB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Specific personality types and situations</a:t>
            </a:r>
          </a:p>
        </p:txBody>
      </p:sp>
      <p:pic>
        <p:nvPicPr>
          <p:cNvPr id="4" name="Picture 6" descr="Image result for image of a difficult person">
            <a:extLst>
              <a:ext uri="{FF2B5EF4-FFF2-40B4-BE49-F238E27FC236}">
                <a16:creationId xmlns:a16="http://schemas.microsoft.com/office/drawing/2014/main" id="{78951897-0A15-44B7-8A68-8F10EE5065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53" y="1922929"/>
            <a:ext cx="10536847" cy="41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1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64BB-C454-42E6-8537-4F4FB465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Avoidant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819B0-D4EC-49F0-AFC9-F6A3A7144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Reach out appropriately. Frequency depends on situation and context.  Typically you should wait 2-5 business days before reaching out again.</a:t>
            </a:r>
          </a:p>
          <a:p>
            <a:r>
              <a:rPr lang="en-US" dirty="0"/>
              <a:t>It is up to the other to let you know when it is too often.  Ask allies for help when the boundary is unclear.</a:t>
            </a:r>
          </a:p>
          <a:p>
            <a:r>
              <a:rPr lang="en-US" dirty="0"/>
              <a:t>Have a plan in case they do not respond.</a:t>
            </a:r>
          </a:p>
        </p:txBody>
      </p:sp>
    </p:spTree>
    <p:extLst>
      <p:ext uri="{BB962C8B-B14F-4D97-AF65-F5344CB8AC3E}">
        <p14:creationId xmlns:p14="http://schemas.microsoft.com/office/powerpoint/2010/main" val="9939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24BE-D9D3-4CA1-A1F6-5518EF4C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Angry Screamers</a:t>
            </a:r>
            <a:br>
              <a:rPr lang="en-US" sz="3600" dirty="0"/>
            </a:br>
            <a:r>
              <a:rPr lang="en-US" sz="3600" dirty="0"/>
              <a:t>Gently say no to the volume.</a:t>
            </a:r>
            <a:br>
              <a:rPr lang="en-US" sz="3600" dirty="0"/>
            </a:br>
            <a:r>
              <a:rPr lang="en-US" sz="3600" dirty="0"/>
              <a:t>Gently say yes to the communication.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3C63-65CD-4F9C-8375-5E611071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295" y="722966"/>
            <a:ext cx="10515600" cy="4351338"/>
          </a:xfrm>
        </p:spPr>
        <p:txBody>
          <a:bodyPr/>
          <a:lstStyle/>
          <a:p>
            <a:r>
              <a:rPr lang="en-US" dirty="0"/>
              <a:t>..</a:t>
            </a:r>
          </a:p>
        </p:txBody>
      </p:sp>
      <p:pic>
        <p:nvPicPr>
          <p:cNvPr id="15362" name="Picture 2" descr="Angry man with shaved head shouting and pointing">
            <a:extLst>
              <a:ext uri="{FF2B5EF4-FFF2-40B4-BE49-F238E27FC236}">
                <a16:creationId xmlns:a16="http://schemas.microsoft.com/office/drawing/2014/main" id="{298AC2AA-4344-45B3-A8A7-4D0A8AA97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60" y="2726635"/>
            <a:ext cx="428625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Yelling To Customer Service">
            <a:extLst>
              <a:ext uri="{FF2B5EF4-FFF2-40B4-BE49-F238E27FC236}">
                <a16:creationId xmlns:a16="http://schemas.microsoft.com/office/drawing/2014/main" id="{065496C9-2EC7-4772-B7E1-C5D71B82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95" y="1783660"/>
            <a:ext cx="42862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C883E-DDCB-428C-A256-0CE0909B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AAF29-F543-4E0F-841F-50835EB6E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“Please know that I am only interested in following your directions and being the best worker I can be for you.  With that said, I would request that you re-consider my requests for accommodation. Otherwise, I will struggle to furnish you with the accountability you need.”</a:t>
            </a:r>
          </a:p>
        </p:txBody>
      </p:sp>
    </p:spTree>
    <p:extLst>
      <p:ext uri="{BB962C8B-B14F-4D97-AF65-F5344CB8AC3E}">
        <p14:creationId xmlns:p14="http://schemas.microsoft.com/office/powerpoint/2010/main" val="21163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0CBF-6E67-40F7-A651-1BE0A8AB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Invalidators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DA8C8-B10D-4CBA-A916-732381979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Being on the spectrum does not free me from being held to the same standard.</a:t>
            </a:r>
          </a:p>
        </p:txBody>
      </p:sp>
    </p:spTree>
    <p:extLst>
      <p:ext uri="{BB962C8B-B14F-4D97-AF65-F5344CB8AC3E}">
        <p14:creationId xmlns:p14="http://schemas.microsoft.com/office/powerpoint/2010/main" val="19311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34C4-74B0-4795-9ED8-3726ED99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11994-BAD4-4320-89B3-B21480F0B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“I am presented here with an ultimatum in which I am being asked to perform a duty which is dangerous to my emotional and perhaps my physical health. I consider myself a valuable employee and do not want to compromise my well-being.  What options can we discuss?”</a:t>
            </a:r>
          </a:p>
        </p:txBody>
      </p:sp>
    </p:spTree>
    <p:extLst>
      <p:ext uri="{BB962C8B-B14F-4D97-AF65-F5344CB8AC3E}">
        <p14:creationId xmlns:p14="http://schemas.microsoft.com/office/powerpoint/2010/main" val="28015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D480-BD52-4E73-99B2-70476D0F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supervisor’s supervisor</a:t>
            </a:r>
          </a:p>
        </p:txBody>
      </p:sp>
      <p:pic>
        <p:nvPicPr>
          <p:cNvPr id="18434" name="Picture 2" descr="Image result for proceed with caution image">
            <a:extLst>
              <a:ext uri="{FF2B5EF4-FFF2-40B4-BE49-F238E27FC236}">
                <a16:creationId xmlns:a16="http://schemas.microsoft.com/office/drawing/2014/main" id="{F5FD5A7B-C7C1-4B7C-9FB2-40A2300A6A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95" y="1815354"/>
            <a:ext cx="6705617" cy="360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FD4F-1F30-48FD-A534-26429589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0702E-4549-4BDA-B7AD-75F73BA0E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“I don’t recall that.”</a:t>
            </a:r>
          </a:p>
          <a:p>
            <a:r>
              <a:rPr lang="en-US" sz="4400" dirty="0"/>
              <a:t>“That may be true.”</a:t>
            </a:r>
          </a:p>
          <a:p>
            <a:r>
              <a:rPr lang="en-US" sz="4400" dirty="0"/>
              <a:t>“I don’t think it is appropriate to take credit for something I have not done.”</a:t>
            </a:r>
          </a:p>
        </p:txBody>
      </p:sp>
    </p:spTree>
    <p:extLst>
      <p:ext uri="{BB962C8B-B14F-4D97-AF65-F5344CB8AC3E}">
        <p14:creationId xmlns:p14="http://schemas.microsoft.com/office/powerpoint/2010/main" val="37538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498E4-24ED-49AB-8D2D-6C34FA86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Those Who are “Never Wrong”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987AE-A74C-4DEC-B3FB-114D96E13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449" y="4036078"/>
            <a:ext cx="6665034" cy="1535767"/>
          </a:xfrm>
        </p:spPr>
        <p:txBody>
          <a:bodyPr/>
          <a:lstStyle/>
          <a:p>
            <a:r>
              <a:rPr lang="en-US" dirty="0"/>
              <a:t>Asperger's v Narcissistic Personality Disorder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458" name="Picture 2" descr="Image result for images of narcissism or aspergers">
            <a:extLst>
              <a:ext uri="{FF2B5EF4-FFF2-40B4-BE49-F238E27FC236}">
                <a16:creationId xmlns:a16="http://schemas.microsoft.com/office/drawing/2014/main" id="{7E3BBF52-9326-4F88-AB8F-67D3D5B9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07" y="1906121"/>
            <a:ext cx="7727576" cy="43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5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C625-325D-482A-BF38-6BADDD9E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The Narcissist You Know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Joseph Burgo</a:t>
            </a:r>
          </a:p>
        </p:txBody>
      </p:sp>
      <p:pic>
        <p:nvPicPr>
          <p:cNvPr id="20482" name="Picture 2" descr="The Narcissist You Know">
            <a:extLst>
              <a:ext uri="{FF2B5EF4-FFF2-40B4-BE49-F238E27FC236}">
                <a16:creationId xmlns:a16="http://schemas.microsoft.com/office/drawing/2014/main" id="{633161A5-0245-44D1-A716-F0772243FC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84" y="1825159"/>
            <a:ext cx="6309852" cy="472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3E0D-A501-4FBB-907D-798B8FFD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A7C95-46DC-4AAC-ACA2-B63D32446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plan to identify a support system of neurotypical peers to reference for guidance</a:t>
            </a:r>
          </a:p>
          <a:p>
            <a:r>
              <a:rPr lang="en-US" dirty="0"/>
              <a:t>Explore negative emotional responses that impede the development of social skills</a:t>
            </a:r>
          </a:p>
          <a:p>
            <a:r>
              <a:rPr lang="en-US" dirty="0"/>
              <a:t>Understand key problem areas of social interaction to improve social skills</a:t>
            </a:r>
          </a:p>
        </p:txBody>
      </p:sp>
    </p:spTree>
    <p:extLst>
      <p:ext uri="{BB962C8B-B14F-4D97-AF65-F5344CB8AC3E}">
        <p14:creationId xmlns:p14="http://schemas.microsoft.com/office/powerpoint/2010/main" val="8886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41D9-E979-48C6-ACC5-3BAA60225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Douglas is in the middle…… </a:t>
            </a:r>
          </a:p>
        </p:txBody>
      </p:sp>
      <p:pic>
        <p:nvPicPr>
          <p:cNvPr id="21506" name="Picture 2" descr="Image may contain: 5 people, including David Woodhull Griffin, people smiling, people standing and indoor">
            <a:extLst>
              <a:ext uri="{FF2B5EF4-FFF2-40B4-BE49-F238E27FC236}">
                <a16:creationId xmlns:a16="http://schemas.microsoft.com/office/drawing/2014/main" id="{8AC7873B-5A79-4DDA-B263-DF8E0E4EF4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06" y="1825625"/>
            <a:ext cx="715383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7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158BF-757D-408F-8C3D-F5502612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27F3C-3179-4822-A104-B48C6A8A2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Accept constructive criticism.</a:t>
            </a:r>
          </a:p>
          <a:p>
            <a:r>
              <a:rPr lang="en-US" sz="4400" dirty="0"/>
              <a:t>Show willingness to work hard.</a:t>
            </a:r>
          </a:p>
          <a:p>
            <a:r>
              <a:rPr lang="en-US" sz="4400" dirty="0"/>
              <a:t>Ask employers to “carve” a position----one that plays to your strengths.</a:t>
            </a:r>
          </a:p>
        </p:txBody>
      </p:sp>
    </p:spTree>
    <p:extLst>
      <p:ext uri="{BB962C8B-B14F-4D97-AF65-F5344CB8AC3E}">
        <p14:creationId xmlns:p14="http://schemas.microsoft.com/office/powerpoint/2010/main" val="35114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EFF9-B001-4FB9-A952-93284940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Into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40C6F-D3E3-4A32-A5B8-6C6BE5A11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Conversation with an Ally</a:t>
            </a:r>
          </a:p>
          <a:p>
            <a:r>
              <a:rPr lang="en-US" sz="4400" dirty="0"/>
              <a:t>Conversation with a “Difficult” Person</a:t>
            </a:r>
          </a:p>
        </p:txBody>
      </p:sp>
    </p:spTree>
    <p:extLst>
      <p:ext uri="{BB962C8B-B14F-4D97-AF65-F5344CB8AC3E}">
        <p14:creationId xmlns:p14="http://schemas.microsoft.com/office/powerpoint/2010/main" val="988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3DD6-3808-4EAF-BBBA-56F92B69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Appropriate Conversation with an 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16AB2-9838-4C95-8BBC-373574F76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Take turns</a:t>
            </a:r>
          </a:p>
          <a:p>
            <a:r>
              <a:rPr lang="en-US" sz="4400" dirty="0"/>
              <a:t>Don’t monopolize with questions or information about yourself.</a:t>
            </a:r>
          </a:p>
        </p:txBody>
      </p:sp>
    </p:spTree>
    <p:extLst>
      <p:ext uri="{BB962C8B-B14F-4D97-AF65-F5344CB8AC3E}">
        <p14:creationId xmlns:p14="http://schemas.microsoft.com/office/powerpoint/2010/main" val="15443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B974-1636-4A31-9031-EFC806E0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Appropriate Conversation with a “Difficult”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952BB-6BF6-4D1B-831D-573C194E7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Save for later.</a:t>
            </a:r>
          </a:p>
          <a:p>
            <a:r>
              <a:rPr lang="en-US" sz="4400" dirty="0"/>
              <a:t>Say as little as possible.</a:t>
            </a:r>
          </a:p>
          <a:p>
            <a:r>
              <a:rPr lang="en-US" sz="4400" dirty="0"/>
              <a:t>Don’t argue.</a:t>
            </a:r>
          </a:p>
          <a:p>
            <a:r>
              <a:rPr lang="en-US" sz="4400" dirty="0"/>
              <a:t>Take notes.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59EB-05F4-4EB6-8B5E-3525DBA9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“difficult: person----- Me!</a:t>
            </a:r>
          </a:p>
        </p:txBody>
      </p:sp>
      <p:pic>
        <p:nvPicPr>
          <p:cNvPr id="22530" name="Picture 2" descr="Image may contain: one or more people and night">
            <a:extLst>
              <a:ext uri="{FF2B5EF4-FFF2-40B4-BE49-F238E27FC236}">
                <a16:creationId xmlns:a16="http://schemas.microsoft.com/office/drawing/2014/main" id="{8E527DEF-19E5-4141-8088-5130DD2645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64" y="1690687"/>
            <a:ext cx="3664729" cy="46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No automatic alt text available.">
            <a:extLst>
              <a:ext uri="{FF2B5EF4-FFF2-40B4-BE49-F238E27FC236}">
                <a16:creationId xmlns:a16="http://schemas.microsoft.com/office/drawing/2014/main" id="{6453A182-18F8-4888-899B-40EA2BA2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99" y="1630876"/>
            <a:ext cx="4086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07AE-E87A-4166-ABCC-E9E700FF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of two wolves</a:t>
            </a:r>
          </a:p>
        </p:txBody>
      </p:sp>
      <p:pic>
        <p:nvPicPr>
          <p:cNvPr id="1026" name="Picture 2" descr="http://stonehouseresources.net/wp-content/uploads/2017/10/HEo9UCQ-black-and-white-pictures-of-wolves.jpg">
            <a:extLst>
              <a:ext uri="{FF2B5EF4-FFF2-40B4-BE49-F238E27FC236}">
                <a16:creationId xmlns:a16="http://schemas.microsoft.com/office/drawing/2014/main" id="{DD30A8EA-B04D-4845-9782-79A9809492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8A477-41B1-432D-8CCF-75B9EA80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15891-8920-4F79-85D3-225D2948A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9A2F-9258-405E-9EC7-ED1D6094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E54A5-ABC6-4CE8-9004-876542DED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opportunities to practice social skills in socially acceptable ways.</a:t>
            </a:r>
          </a:p>
          <a:p>
            <a:r>
              <a:rPr lang="en-US" dirty="0"/>
              <a:t>Identify difficult situations in the work environment and other contexts.</a:t>
            </a:r>
          </a:p>
          <a:p>
            <a:r>
              <a:rPr lang="en-US" dirty="0"/>
              <a:t>Share effective  strategies for coping with difficult situations</a:t>
            </a:r>
          </a:p>
        </p:txBody>
      </p:sp>
    </p:spTree>
    <p:extLst>
      <p:ext uri="{BB962C8B-B14F-4D97-AF65-F5344CB8AC3E}">
        <p14:creationId xmlns:p14="http://schemas.microsoft.com/office/powerpoint/2010/main" val="15813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2633-46AD-45E9-A01A-13341604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Difficult People?</a:t>
            </a:r>
          </a:p>
        </p:txBody>
      </p:sp>
      <p:pic>
        <p:nvPicPr>
          <p:cNvPr id="3074" name="Picture 2" descr="Image result for hannibal lecter">
            <a:extLst>
              <a:ext uri="{FF2B5EF4-FFF2-40B4-BE49-F238E27FC236}">
                <a16:creationId xmlns:a16="http://schemas.microsoft.com/office/drawing/2014/main" id="{0384C7F2-7C4E-4C46-9B56-7E5FDA55EB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432393"/>
            <a:ext cx="36861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oghorn leghorn">
            <a:extLst>
              <a:ext uri="{FF2B5EF4-FFF2-40B4-BE49-F238E27FC236}">
                <a16:creationId xmlns:a16="http://schemas.microsoft.com/office/drawing/2014/main" id="{CE520292-6A4B-41D6-8FC4-AB073E286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87" y="109012"/>
            <a:ext cx="4425203" cy="37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image of a difficult person">
            <a:extLst>
              <a:ext uri="{FF2B5EF4-FFF2-40B4-BE49-F238E27FC236}">
                <a16:creationId xmlns:a16="http://schemas.microsoft.com/office/drawing/2014/main" id="{87329373-6D28-49D2-A4A6-67E697B9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59" y="3889843"/>
            <a:ext cx="9681882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FF9B-BB2E-413E-98B4-E59CAE44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have I dealt with difficult people in the past?</a:t>
            </a:r>
          </a:p>
        </p:txBody>
      </p:sp>
      <p:pic>
        <p:nvPicPr>
          <p:cNvPr id="5122" name="Picture 2" descr="Image result for image of a difficult person">
            <a:extLst>
              <a:ext uri="{FF2B5EF4-FFF2-40B4-BE49-F238E27FC236}">
                <a16:creationId xmlns:a16="http://schemas.microsoft.com/office/drawing/2014/main" id="{94855D14-C784-43D2-AB61-2353BA722D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62" y="1690688"/>
            <a:ext cx="5468112" cy="44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image of a difficult person">
            <a:extLst>
              <a:ext uri="{FF2B5EF4-FFF2-40B4-BE49-F238E27FC236}">
                <a16:creationId xmlns:a16="http://schemas.microsoft.com/office/drawing/2014/main" id="{43F285F1-CF60-4F04-A600-9DBAE3454B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6" name="Picture 6" descr="difficult co-workers">
            <a:extLst>
              <a:ext uri="{FF2B5EF4-FFF2-40B4-BE49-F238E27FC236}">
                <a16:creationId xmlns:a16="http://schemas.microsoft.com/office/drawing/2014/main" id="{962D0C6F-8C26-4906-8DEA-332A95154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46" y="2000249"/>
            <a:ext cx="4343401" cy="4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A91A-EAC5-4BC0-A3D5-FFFB3410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a Foundation of Support</a:t>
            </a:r>
          </a:p>
        </p:txBody>
      </p:sp>
      <p:pic>
        <p:nvPicPr>
          <p:cNvPr id="6146" name="Picture 2" descr="Image result for images of guardian angels">
            <a:extLst>
              <a:ext uri="{FF2B5EF4-FFF2-40B4-BE49-F238E27FC236}">
                <a16:creationId xmlns:a16="http://schemas.microsoft.com/office/drawing/2014/main" id="{272DEB78-B6E6-4724-B7B3-D6F325F15A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24" y="1434251"/>
            <a:ext cx="5044888" cy="51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may contain: 5 people, including David Woodhull Griffin, people smiling, people standing and indoor">
            <a:extLst>
              <a:ext uri="{FF2B5EF4-FFF2-40B4-BE49-F238E27FC236}">
                <a16:creationId xmlns:a16="http://schemas.microsoft.com/office/drawing/2014/main" id="{15E589D6-4FAD-4A4E-AB2D-D0FDB7E4E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68" y="1292972"/>
            <a:ext cx="5288056" cy="528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4A4E-90F2-4331-880A-A6189E97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Mental Health Provider</a:t>
            </a:r>
          </a:p>
        </p:txBody>
      </p:sp>
      <p:pic>
        <p:nvPicPr>
          <p:cNvPr id="7170" name="Picture 2" descr="No automatic alt text available.">
            <a:extLst>
              <a:ext uri="{FF2B5EF4-FFF2-40B4-BE49-F238E27FC236}">
                <a16:creationId xmlns:a16="http://schemas.microsoft.com/office/drawing/2014/main" id="{DAE23F29-5403-4D80-942E-AEA7697186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82" y="1583578"/>
            <a:ext cx="47509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A4BD-FB94-42DB-996F-914B239D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       Carrie       Ginger         Babs     Juanita</a:t>
            </a:r>
          </a:p>
        </p:txBody>
      </p:sp>
      <p:pic>
        <p:nvPicPr>
          <p:cNvPr id="8194" name="Picture 2" descr="Image may contain: 5 people, including Babs Tierno and Juanita Simanekova, people smiling, people standing">
            <a:extLst>
              <a:ext uri="{FF2B5EF4-FFF2-40B4-BE49-F238E27FC236}">
                <a16:creationId xmlns:a16="http://schemas.microsoft.com/office/drawing/2014/main" id="{CFEA6E3B-0E60-4FF9-BD9F-458B834CCD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8" y="1476000"/>
            <a:ext cx="10745802" cy="4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621</Words>
  <Application>Microsoft Office PowerPoint</Application>
  <PresentationFormat>Widescreen</PresentationFormat>
  <Paragraphs>93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Reaching Beyond Everyday Social Interactions;  Dealing with “Difficult” People   </vt:lpstr>
      <vt:lpstr>Dave Griffin, M.Ed. Introduction</vt:lpstr>
      <vt:lpstr>Objectives</vt:lpstr>
      <vt:lpstr>Objectives Continued</vt:lpstr>
      <vt:lpstr>Who are Difficult People?</vt:lpstr>
      <vt:lpstr>How have I dealt with difficult people in the past?</vt:lpstr>
      <vt:lpstr>Establish a Foundation of Support</vt:lpstr>
      <vt:lpstr>Professional Mental Health Provider</vt:lpstr>
      <vt:lpstr>Anne       Carrie       Ginger         Babs     Juanita</vt:lpstr>
      <vt:lpstr>Asking Neurotypicals for Help</vt:lpstr>
      <vt:lpstr>Respect The Boundaries of Your Allies</vt:lpstr>
      <vt:lpstr>Practicing The Basics Of Social Skill Development</vt:lpstr>
      <vt:lpstr>Communication</vt:lpstr>
      <vt:lpstr>Context</vt:lpstr>
      <vt:lpstr>Professional</vt:lpstr>
      <vt:lpstr>Personal</vt:lpstr>
      <vt:lpstr>Self-Presentation (Juanita Simanekova with professional partner Jonathan Chen)</vt:lpstr>
      <vt:lpstr>Developing Skills for More Difficult Situations</vt:lpstr>
      <vt:lpstr>De-escalation Techniques</vt:lpstr>
      <vt:lpstr>Some Specific personality types and situations</vt:lpstr>
      <vt:lpstr>Avoidant People</vt:lpstr>
      <vt:lpstr>Angry Screamers Gently say no to the volume. Gently say yes to the communication. </vt:lpstr>
      <vt:lpstr>Inflexibility</vt:lpstr>
      <vt:lpstr>Invalidators</vt:lpstr>
      <vt:lpstr>Bullies</vt:lpstr>
      <vt:lpstr>Your supervisor’s supervisor</vt:lpstr>
      <vt:lpstr>False Accountability</vt:lpstr>
      <vt:lpstr>Those Who are “Never Wrong”</vt:lpstr>
      <vt:lpstr>The Narcissist You Know Joseph Burgo</vt:lpstr>
      <vt:lpstr>Dr. Douglas is in the middle…… </vt:lpstr>
      <vt:lpstr>Tips for Others</vt:lpstr>
      <vt:lpstr>Skills Into Practice</vt:lpstr>
      <vt:lpstr>Appropriate Conversation with an Ally</vt:lpstr>
      <vt:lpstr>Appropriate Conversation with a “Difficult” Person</vt:lpstr>
      <vt:lpstr>One more “difficult: person----- Me!</vt:lpstr>
      <vt:lpstr>The story of two wolves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Saturday, July 21, 2018 2nd Southeast Adult Autism Symposium</dc:title>
  <dc:creator>David Griffin</dc:creator>
  <cp:lastModifiedBy>Information Technology</cp:lastModifiedBy>
  <cp:revision>20</cp:revision>
  <dcterms:created xsi:type="dcterms:W3CDTF">2018-06-24T04:48:24Z</dcterms:created>
  <dcterms:modified xsi:type="dcterms:W3CDTF">2019-03-27T02:53:30Z</dcterms:modified>
</cp:coreProperties>
</file>